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3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27.jpeg" ContentType="image/jpeg"/>
  <Override PartName="/ppt/media/image50.png" ContentType="image/png"/>
  <Override PartName="/ppt/media/image26.png" ContentType="image/png"/>
  <Override PartName="/ppt/media/image25.jpeg" ContentType="image/jpeg"/>
  <Override PartName="/ppt/media/image30.png" ContentType="image/png"/>
  <Override PartName="/ppt/media/image29.png" ContentType="image/png"/>
  <Override PartName="/ppt/media/image24.jpeg" ContentType="image/jpeg"/>
  <Override PartName="/ppt/media/image20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8.png" ContentType="image/png"/>
  <Override PartName="/ppt/media/image15.jpeg" ContentType="image/jpeg"/>
  <Override PartName="/ppt/media/image13.png" ContentType="image/png"/>
  <Override PartName="/ppt/media/image1.jpeg" ContentType="image/jpeg"/>
  <Override PartName="/ppt/media/image10.png" ContentType="image/png"/>
  <Override PartName="/ppt/media/image47.png" ContentType="image/png"/>
  <Override PartName="/ppt/media/image6.png" ContentType="image/png"/>
  <Override PartName="/ppt/media/image38.png" ContentType="image/png"/>
  <Override PartName="/ppt/media/image11.jpeg" ContentType="image/jpeg"/>
  <Override PartName="/ppt/media/image2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31.png" ContentType="image/png"/>
  <Override PartName="/ppt/media/image43.png" ContentType="image/png"/>
  <Override PartName="/ppt/media/image36.png" ContentType="image/png"/>
  <Override PartName="/ppt/media/image4.png" ContentType="image/png"/>
  <Override PartName="/ppt/media/image9.jpeg" ContentType="image/jpeg"/>
  <Override PartName="/ppt/media/image48.png" ContentType="image/png"/>
  <Override PartName="/ppt/media/image32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46.png" ContentType="image/png"/>
  <Override PartName="/ppt/media/image14.png" ContentType="image/png"/>
  <Override PartName="/ppt/media/image49.png" ContentType="image/png"/>
  <Override PartName="/ppt/media/image12.png" ContentType="image/png"/>
  <Override PartName="/ppt/media/image3.png" ContentType="image/png"/>
  <Override PartName="/ppt/media/image35.png" ContentType="image/png"/>
  <Override PartName="/ppt/media/image8.png" ContentType="image/png"/>
  <Override PartName="/ppt/media/image17.png" ContentType="image/png"/>
  <Override PartName="/ppt/media/image39.png" ContentType="image/png"/>
  <Override PartName="/ppt/media/image7.png" ContentType="image/png"/>
  <Override PartName="/ppt/media/image16.png" ContentType="image/png"/>
  <Override PartName="/ppt/media/image5.png" ContentType="image/png"/>
  <Override PartName="/ppt/media/image37.png" ContentType="image/png"/>
  <Override PartName="/ppt/media/image2.png" ContentType="image/png"/>
  <Override PartName="/ppt/media/image3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5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.xml.rels" ContentType="application/vnd.openxmlformats-package.relationships+xml"/>
  <Override PartName="/ppt/slides/_rels/slide56.xml.rels" ContentType="application/vnd.openxmlformats-package.relationships+xml"/>
  <Override PartName="/ppt/slides/_rels/slide10.xml.rels" ContentType="application/vnd.openxmlformats-package.relationships+xml"/>
  <Override PartName="/ppt/slides/_rels/slide47.xml.rels" ContentType="application/vnd.openxmlformats-package.relationships+xml"/>
  <Override PartName="/ppt/slides/_rels/slide14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8.xml.rels" ContentType="application/vnd.openxmlformats-package.relationships+xml"/>
  <Override PartName="/ppt/slides/_rels/slide57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60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46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59.xml.rels" ContentType="application/vnd.openxmlformats-package.relationships+xml"/>
  <Override PartName="/ppt/slides/_rels/slide13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50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slide56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8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4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_rels/notesSlide59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3.xml.rels" ContentType="application/vnd.openxmlformats-package.relationships+xml"/>
  <Override PartName="/ppt/notesSlides/notesSlide5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</p:sldIdLst>
  <p:sldSz cx="24384000" cy="13716000"/>
  <p:notesSz cx="4683125" cy="86868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de-DE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Folie mittels Klicken verschieben</a:t>
            </a:r>
            <a:endParaRPr b="0" lang="de-DE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de-DE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Format der Notizen mittels Klicken bearbeiten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de-D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&lt;Kopfzeile&gt;</a:t>
            </a:r>
            <a:endParaRPr b="0" lang="de-D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de-D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de-D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&lt;Datum/Uhrzeit&gt;</a:t>
            </a:r>
            <a:endParaRPr b="0" lang="de-D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de-D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de-D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de-D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50AE1E2-712D-415A-BC52-1E037FB5857B}" type="slidenum">
              <a:rPr b="0" lang="de-D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&lt;Foliennummer&gt;</a:t>
            </a:fld>
            <a:endParaRPr b="0" lang="de-D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ldImg"/>
          </p:nvPr>
        </p:nvSpPr>
        <p:spPr>
          <a:xfrm>
            <a:off x="-552600" y="652320"/>
            <a:ext cx="5787000" cy="3254760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24240" y="4126320"/>
            <a:ext cx="3433320" cy="3908160"/>
          </a:xfrm>
          <a:prstGeom prst="rect">
            <a:avLst/>
          </a:prstGeom>
          <a:noFill/>
          <a:ln w="0">
            <a:noFill/>
          </a:ln>
        </p:spPr>
        <p:txBody>
          <a:bodyPr lIns="74160" rIns="74160" tIns="37080" bIns="37080" anchor="t">
            <a:noAutofit/>
          </a:bodyPr>
          <a:p>
            <a:pPr indent="0">
              <a:buNone/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4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52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A4C86655-4AEE-4F6E-989A-BBBC1817F385}" type="slidenum">
              <a:rPr b="0" lang="en-US" sz="5200" strike="noStrike" u="none">
                <a:solidFill>
                  <a:srgbClr val="000000"/>
                </a:solidFill>
                <a:effectLst/>
                <a:uFillTx/>
                <a:latin typeface="+mn-lt"/>
                <a:ea typeface="+mn-ea"/>
              </a:rPr>
              <a:t>&lt;Foliennummer&gt;</a:t>
            </a:fld>
            <a:endParaRPr b="0" lang="de-DE" sz="5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-552600" y="652320"/>
            <a:ext cx="5787000" cy="3254760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24240" y="4126320"/>
            <a:ext cx="3433320" cy="3908160"/>
          </a:xfrm>
          <a:prstGeom prst="rect">
            <a:avLst/>
          </a:prstGeom>
          <a:noFill/>
          <a:ln w="0">
            <a:noFill/>
          </a:ln>
        </p:spPr>
        <p:txBody>
          <a:bodyPr lIns="74160" rIns="74160" tIns="37080" bIns="370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Stellt Fragen!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Beantwortet Fragen!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ldImg"/>
          </p:nvPr>
        </p:nvSpPr>
        <p:spPr>
          <a:xfrm>
            <a:off x="-552600" y="652320"/>
            <a:ext cx="5787000" cy="3254760"/>
          </a:xfrm>
          <a:prstGeom prst="rect">
            <a:avLst/>
          </a:prstGeom>
          <a:ln w="0">
            <a:noFill/>
          </a:ln>
        </p:spPr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24240" y="4126320"/>
            <a:ext cx="3433320" cy="3908160"/>
          </a:xfrm>
          <a:prstGeom prst="rect">
            <a:avLst/>
          </a:prstGeom>
          <a:noFill/>
          <a:ln w="0">
            <a:noFill/>
          </a:ln>
        </p:spPr>
        <p:txBody>
          <a:bodyPr lIns="74160" rIns="74160" tIns="37080" bIns="370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Write in the Chat where you are located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-552600" y="652320"/>
            <a:ext cx="5787000" cy="3254760"/>
          </a:xfrm>
          <a:prstGeom prst="rect">
            <a:avLst/>
          </a:prstGeom>
          <a:ln w="0">
            <a:noFill/>
          </a:ln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24240" y="4126320"/>
            <a:ext cx="3433320" cy="3908160"/>
          </a:xfrm>
          <a:prstGeom prst="rect">
            <a:avLst/>
          </a:prstGeom>
          <a:noFill/>
          <a:ln w="0">
            <a:noFill/>
          </a:ln>
        </p:spPr>
        <p:txBody>
          <a:bodyPr lIns="74160" rIns="74160" tIns="37080" bIns="37080" anchor="t">
            <a:noAutofit/>
          </a:bodyPr>
          <a:p>
            <a:pPr indent="0" defTabSz="457200">
              <a:lnSpc>
                <a:spcPct val="117000"/>
              </a:lnSpc>
              <a:buNone/>
              <a:tabLst>
                <a:tab algn="l" pos="0"/>
              </a:tabLst>
            </a:pPr>
            <a:r>
              <a:rPr b="1" lang="de-DE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Es gibt keine Definition von KI!</a:t>
            </a:r>
            <a:endParaRPr b="0" lang="de-DE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de-DE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ldImg"/>
          </p:nvPr>
        </p:nvSpPr>
        <p:spPr>
          <a:xfrm>
            <a:off x="-552600" y="652320"/>
            <a:ext cx="5787000" cy="3254760"/>
          </a:xfrm>
          <a:prstGeom prst="rect">
            <a:avLst/>
          </a:prstGeom>
          <a:ln w="0">
            <a:noFill/>
          </a:ln>
        </p:spPr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24240" y="4126320"/>
            <a:ext cx="3433320" cy="3908160"/>
          </a:xfrm>
          <a:prstGeom prst="rect">
            <a:avLst/>
          </a:prstGeom>
          <a:noFill/>
          <a:ln w="0">
            <a:noFill/>
          </a:ln>
        </p:spPr>
        <p:txBody>
          <a:bodyPr lIns="74160" rIns="74160" tIns="37080" bIns="370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Current Ranking of Popularity of </a:t>
            </a:r>
            <a:br>
              <a:rPr sz="2000"/>
            </a:b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https://pypl.github.io/PYPL.html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Img"/>
          </p:nvPr>
        </p:nvSpPr>
        <p:spPr>
          <a:xfrm>
            <a:off x="-552600" y="652320"/>
            <a:ext cx="5787000" cy="3254760"/>
          </a:xfrm>
          <a:prstGeom prst="rect">
            <a:avLst/>
          </a:prstGeom>
          <a:ln w="0">
            <a:noFill/>
          </a:ln>
        </p:spPr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24240" y="4126320"/>
            <a:ext cx="3433320" cy="3908160"/>
          </a:xfrm>
          <a:prstGeom prst="rect">
            <a:avLst/>
          </a:prstGeom>
          <a:noFill/>
          <a:ln w="0">
            <a:noFill/>
          </a:ln>
        </p:spPr>
        <p:txBody>
          <a:bodyPr lIns="74160" rIns="74160" tIns="37080" bIns="37080" anchor="t">
            <a:noAutofit/>
          </a:bodyPr>
          <a:p>
            <a:pPr indent="0" defTabSz="4572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https://github.com/opencampus-sh/repo-template-intro-to-data-science-and-ml/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-552600" y="652320"/>
            <a:ext cx="5787000" cy="3254760"/>
          </a:xfrm>
          <a:prstGeom prst="rect">
            <a:avLst/>
          </a:prstGeom>
          <a:ln w="0">
            <a:noFill/>
          </a:ln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24240" y="4126320"/>
            <a:ext cx="3433320" cy="3908160"/>
          </a:xfrm>
          <a:prstGeom prst="rect">
            <a:avLst/>
          </a:prstGeom>
          <a:noFill/>
          <a:ln w="0">
            <a:noFill/>
          </a:ln>
        </p:spPr>
        <p:txBody>
          <a:bodyPr lIns="74160" rIns="74160" tIns="37080" bIns="37080" anchor="t">
            <a:noAutofit/>
          </a:bodyPr>
          <a:p>
            <a:pPr indent="0" defTabSz="4572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https://github.com/opencampus-sh/repo-template-intro-to-data-science-and-ml/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Img"/>
          </p:nvPr>
        </p:nvSpPr>
        <p:spPr>
          <a:xfrm>
            <a:off x="-552600" y="652320"/>
            <a:ext cx="5787000" cy="3254760"/>
          </a:xfrm>
          <a:prstGeom prst="rect">
            <a:avLst/>
          </a:prstGeom>
          <a:ln w="0">
            <a:noFill/>
          </a:ln>
        </p:spPr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24240" y="4126320"/>
            <a:ext cx="3433320" cy="3908160"/>
          </a:xfrm>
          <a:prstGeom prst="rect">
            <a:avLst/>
          </a:prstGeom>
          <a:noFill/>
          <a:ln w="0">
            <a:noFill/>
          </a:ln>
        </p:spPr>
        <p:txBody>
          <a:bodyPr lIns="74160" rIns="74160" tIns="37080" bIns="37080" anchor="t">
            <a:noAutofit/>
          </a:bodyPr>
          <a:p>
            <a:pPr indent="0" defTabSz="457200">
              <a:lnSpc>
                <a:spcPct val="117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https://github.com/opencampus-sh/repo-template-intro-to-data-science-and-ml/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ldImg"/>
          </p:nvPr>
        </p:nvSpPr>
        <p:spPr>
          <a:xfrm>
            <a:off x="-552600" y="652320"/>
            <a:ext cx="5787000" cy="3254760"/>
          </a:xfrm>
          <a:prstGeom prst="rect">
            <a:avLst/>
          </a:prstGeom>
          <a:ln w="0">
            <a:noFill/>
          </a:ln>
        </p:spPr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24240" y="4126320"/>
            <a:ext cx="3433320" cy="3908160"/>
          </a:xfrm>
          <a:prstGeom prst="rect">
            <a:avLst/>
          </a:prstGeom>
          <a:noFill/>
          <a:ln w="0">
            <a:noFill/>
          </a:ln>
        </p:spPr>
        <p:txBody>
          <a:bodyPr lIns="74160" rIns="74160" tIns="37080" bIns="370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Verschiedene Lösungen in den Mattermost Chat.</a:t>
            </a:r>
            <a:br>
              <a:rPr sz="2000"/>
            </a:br>
            <a:r>
              <a:rPr b="0" lang="de-DE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Copy and Paste in ChatGPT 3.5, Chat GPT 4 und Claude.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Img"/>
          </p:nvPr>
        </p:nvSpPr>
        <p:spPr>
          <a:xfrm>
            <a:off x="-552600" y="652320"/>
            <a:ext cx="5787000" cy="3254760"/>
          </a:xfrm>
          <a:prstGeom prst="rect">
            <a:avLst/>
          </a:prstGeom>
          <a:ln w="0">
            <a:noFill/>
          </a:ln>
        </p:spPr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24240" y="4126320"/>
            <a:ext cx="3433320" cy="3908160"/>
          </a:xfrm>
          <a:prstGeom prst="rect">
            <a:avLst/>
          </a:prstGeom>
          <a:noFill/>
          <a:ln w="0">
            <a:noFill/>
          </a:ln>
        </p:spPr>
        <p:txBody>
          <a:bodyPr lIns="74160" rIns="74160" tIns="37080" bIns="3708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Die Aufgaben zu Hause durchgehen.</a:t>
            </a:r>
            <a:br>
              <a:rPr sz="2000"/>
            </a:b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airQuality &lt;- airquality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mean(airQuality$Temp)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july &lt;- airQuality[airQuality$Month==7,]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mean(july$Temp)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may &lt;- airQuality[airQuality$Month==5,]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mean(may$Temp)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t.test(july$Temp, may$Temp)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&gt; airQuality &lt;- airquality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&gt; mean(airQuality$Temp)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[1] 77.88235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&gt; july &lt;- airQuality[airQuality$Month==7,]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&gt; mean(july$Temp)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[1] 83.90323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&gt; may &lt;- airQuality[airQuality$Month==5,]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&gt; mean(may$Temp)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[1] 65.54839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&gt; t.test(july$Temp, may$Temp)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	</a:t>
            </a: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Welch Two Sample t-test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data:  july$Temp and may$Temp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t = 12.616, df = 50.552, p-value &lt; 2.2e-16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alternative hypothesis: true difference in means is not equal to 0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95 percent confidence interval: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 15.43351 21.27617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sample estimates: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mean of x mean of y 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trike="noStrike" u="none"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</a:rPr>
              <a:t> 83.90323  65.54839 </a:t>
            </a: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DE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048120" y="2244600"/>
            <a:ext cx="18286920" cy="477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title </a:t>
            </a:r>
            <a:r>
              <a:rPr b="0" lang="en-US" sz="12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style</a:t>
            </a:r>
            <a:endParaRPr b="0" lang="de-DE" sz="1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dt" idx="1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 idx="2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5CF20B78-C78B-43D0-BF35-5836444DD3C8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679400" y="914400"/>
            <a:ext cx="7863480" cy="31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4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title style</a:t>
            </a:r>
            <a:endParaRPr b="0" lang="de-DE" sz="6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0366200" y="1974960"/>
            <a:ext cx="12343320" cy="9746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6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Format des Gliederungstextes durch Klicken bearbeiten</a:t>
            </a:r>
            <a:endParaRPr b="0" lang="de-DE" sz="6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6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Zweite Gliederungsebene</a:t>
            </a:r>
            <a:endParaRPr b="0" lang="de-DE" sz="6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6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Dritte Gliederungsebene</a:t>
            </a:r>
            <a:endParaRPr b="0" lang="de-DE" sz="6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6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Vierte Gliederungsebene</a:t>
            </a:r>
            <a:endParaRPr b="0" lang="de-DE" sz="6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6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Fünfte Gliederungsebene</a:t>
            </a:r>
            <a:endParaRPr b="0" lang="de-DE" sz="6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6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Sechste Gliederungsebene</a:t>
            </a:r>
            <a:endParaRPr b="0" lang="de-DE" sz="6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6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Siebte Gliederungsebene</a:t>
            </a:r>
            <a:endParaRPr b="0" lang="de-DE" sz="6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679400" y="4114800"/>
            <a:ext cx="7863480" cy="76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28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29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0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A7D0B491-DE34-47F7-B0FE-304563588551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title style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676520" y="3651120"/>
            <a:ext cx="21030120" cy="870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Second level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22860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Third level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32004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Fourth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41148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Fifth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dt" idx="31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ftr" idx="32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sldNum" idx="33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C80BF9DD-4F9E-4853-B1E1-E82DD1099C72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7449920" y="730080"/>
            <a:ext cx="5256720" cy="116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title style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676520" y="730080"/>
            <a:ext cx="15467400" cy="11622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Second level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22860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Third level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32004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Fourth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41148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Fifth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dt" idx="34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ftr" idx="35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sldNum" idx="36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C967231D-A769-4109-9B19-E42939076803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title style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676520" y="3651120"/>
            <a:ext cx="21030120" cy="870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Second level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22860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Third level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32004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Fourth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41148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Fifth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D186FDBF-892F-4A65-91BB-1407B76C63D5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663560" y="3419640"/>
            <a:ext cx="21030120" cy="57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title style</a:t>
            </a:r>
            <a:endParaRPr b="0" lang="de-DE" sz="1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1663560" y="9178920"/>
            <a:ext cx="21030120" cy="299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48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21453995-EAD9-4456-9CFF-B61E4113C230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title style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676520" y="3651120"/>
            <a:ext cx="10362240" cy="870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Second level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22860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Third level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32004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Fourth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41148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Fifth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2344400" y="3651120"/>
            <a:ext cx="10362240" cy="870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Second level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22860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Third level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32004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Fourth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41148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Fifth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dt" idx="10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5"/>
          <p:cNvSpPr>
            <a:spLocks noGrp="1"/>
          </p:cNvSpPr>
          <p:nvPr>
            <p:ph type="ftr" idx="11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6"/>
          <p:cNvSpPr>
            <a:spLocks noGrp="1"/>
          </p:cNvSpPr>
          <p:nvPr>
            <p:ph type="sldNum" idx="12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5C88E57C-5033-4FDB-A39C-2B2E1D35FE35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67940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title style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679400" y="3362400"/>
            <a:ext cx="10314360" cy="164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1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679400" y="5010120"/>
            <a:ext cx="10314360" cy="736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Second level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22860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Third level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32004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Fourth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41148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Fifth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12344400" y="3362400"/>
            <a:ext cx="10365120" cy="1646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1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12344400" y="5010120"/>
            <a:ext cx="10365120" cy="736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Second level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22860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Third level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32004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Fourth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41148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Fifth level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dt" idx="13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7"/>
          <p:cNvSpPr>
            <a:spLocks noGrp="1"/>
          </p:cNvSpPr>
          <p:nvPr>
            <p:ph type="ftr" idx="14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8"/>
          <p:cNvSpPr>
            <a:spLocks noGrp="1"/>
          </p:cNvSpPr>
          <p:nvPr>
            <p:ph type="sldNum" idx="15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8E8B19C9-CB0C-497F-8C6E-73A1BD52FEFD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title style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dt" idx="16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ftr" idx="17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sldNum" idx="18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8BC6BC29-D68D-430F-809E-1CFF5D1A535D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160" cy="795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Format des Gliederungstextes durch Klicken bearbeiten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Zweite Gliederungsebene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Dritte Gliederungsebene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Vierte Gliederungsebene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dt" idx="19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ftr" idx="20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sldNum" idx="21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1F1FB283-27D6-43E9-823F-1D9A8F2B7E97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160" cy="228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5200" strike="noStrike" u="none">
                <a:solidFill>
                  <a:srgbClr val="000000"/>
                </a:solidFill>
                <a:effectLst/>
                <a:uFillTx/>
                <a:latin typeface="Calibri"/>
              </a:rPr>
              <a:t>Format des Titeltextes durch Klicken bearbeiten</a:t>
            </a:r>
            <a:endParaRPr b="0" lang="de-DE" sz="5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160" cy="795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Format des Gliederungstextes durch Klicken bearbeiten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Zweite Gliederungsebene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Dritte Gliederungsebene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de-DE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Vierte Gliederungsebene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Fünfte Gliederungsebene</a:t>
            </a:r>
            <a:endParaRPr b="0" lang="de-DE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Sechste Gliederungsebene</a:t>
            </a:r>
            <a:endParaRPr b="0" lang="de-DE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Siebte Gliederungsebene</a:t>
            </a:r>
            <a:endParaRPr b="0" lang="de-DE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679400" y="914400"/>
            <a:ext cx="7863480" cy="3199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64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title style</a:t>
            </a:r>
            <a:endParaRPr b="0" lang="de-DE" sz="6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0366200" y="1974960"/>
            <a:ext cx="12343320" cy="974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6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6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Second level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22860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Third level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32004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Fourth level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4114800" indent="-45720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Fifth level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679400" y="4114800"/>
            <a:ext cx="7863480" cy="762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32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text styles</a:t>
            </a:r>
            <a:endParaRPr b="0" lang="de-DE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22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23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 idx="24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B481BF39-EE88-4F1C-B749-E293E87009D5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rafik 6" descr="Ein Bild, das Natur, Nachthimmel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-32400" y="0"/>
            <a:ext cx="24415560" cy="13714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8120" y="7021080"/>
            <a:ext cx="18286920" cy="372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Click to edit Master title style</a:t>
            </a:r>
            <a:endParaRPr b="0" lang="de-DE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dt" idx="25"/>
          </p:nvPr>
        </p:nvSpPr>
        <p:spPr>
          <a:xfrm>
            <a:off x="16765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defTabSz="821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&lt;Datum/Uhrzeit&gt;</a:t>
            </a:r>
            <a:endParaRPr b="0" lang="de-DE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ftr" idx="26"/>
          </p:nvPr>
        </p:nvSpPr>
        <p:spPr>
          <a:xfrm>
            <a:off x="8077320" y="12712680"/>
            <a:ext cx="82285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de-DE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DE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&lt;Fußzeile&gt;</a:t>
            </a:r>
            <a:endParaRPr b="0" lang="de-DE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sldNum" idx="27"/>
          </p:nvPr>
        </p:nvSpPr>
        <p:spPr>
          <a:xfrm>
            <a:off x="17221320" y="12712680"/>
            <a:ext cx="5485320" cy="729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821520">
              <a:lnSpc>
                <a:spcPct val="100000"/>
              </a:lnSpc>
              <a:buNone/>
              <a:tabLst>
                <a:tab algn="l" pos="0"/>
              </a:tabLst>
              <a:def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defRPr>
            </a:lvl1pPr>
          </a:lstStyle>
          <a:p>
            <a:pPr indent="0" algn="r" defTabSz="821520">
              <a:lnSpc>
                <a:spcPct val="100000"/>
              </a:lnSpc>
              <a:buNone/>
              <a:tabLst>
                <a:tab algn="l" pos="0"/>
              </a:tabLst>
            </a:pPr>
            <a:fld id="{A5D7A666-D8C0-41A1-836F-04275E41D6EB}" type="slidenum">
              <a:rPr b="0" lang="en-US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&lt;Foliennummer&gt;</a:t>
            </a:fld>
            <a:endParaRPr b="0" lang="de-DE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57" name="Grafik 6" descr="Ein Bild, das Text, ClipArt enthält.&#10;&#10;Automatisch generierte Beschreibung"/>
          <p:cNvPicPr/>
          <p:nvPr/>
        </p:nvPicPr>
        <p:blipFill>
          <a:blip r:embed="rId3"/>
          <a:stretch/>
        </p:blipFill>
        <p:spPr>
          <a:xfrm>
            <a:off x="17862120" y="741240"/>
            <a:ext cx="5564880" cy="820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160" cy="795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Format des Gliederungstextes durch Klicken bearbeiten</a:t>
            </a:r>
            <a:endParaRPr b="0" lang="de-DE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Zweite Gliederungsebene</a:t>
            </a:r>
            <a:endParaRPr b="0" lang="de-DE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Dritte Gliederungsebene</a:t>
            </a:r>
            <a:endParaRPr b="0" lang="de-DE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Vierte Gliederungsebene</a:t>
            </a:r>
            <a:endParaRPr b="0" lang="de-DE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Fünfte Gliederungsebene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Sechste Gliederungsebene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Siebte Gliederungsebene</a:t>
            </a:r>
            <a:endParaRPr b="0" lang="de-DE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slideLayout" Target="../slideLayouts/slideLayout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v3IPAbpVjd4" TargetMode="External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://varianceexplained.org/r/ds-ml-ai" TargetMode="External"/><Relationship Id="rId2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colab.research.google.com/" TargetMode="External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6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Ctqi5Y4X-jA&amp;list=PLTjRvDozrdlxj5wgH4qkvwSOdHLOCx10f&amp;index=11" TargetMode="External"/><Relationship Id="rId2" Type="http://schemas.openxmlformats.org/officeDocument/2006/relationships/hyperlink" Target="https://www.youtube.com/watch?v=yE9v9rt6ziw&amp;list=PLTjRvDozrdlxj5wgH4qkvwSOdHLOCx10f&amp;index=3&amp;t=3073s" TargetMode="External"/><Relationship Id="rId3" Type="http://schemas.openxmlformats.org/officeDocument/2006/relationships/hyperlink" Target="https://www.youtube.com/watch?v=u-OmVr_fT4s&amp;list=PLTjRvDozrdlxj5wgH4qkvwSOdHLOCx10f&amp;index=8" TargetMode="External"/><Relationship Id="rId4" Type="http://schemas.openxmlformats.org/officeDocument/2006/relationships/hyperlink" Target="https://www.youtube.com/watch?v=9OeznAkyQz4&amp;list=PLTjRvDozrdlxj5wgH4qkvwSOdHLOCx10f&amp;index=11" TargetMode="External"/><Relationship Id="rId5" Type="http://schemas.openxmlformats.org/officeDocument/2006/relationships/hyperlink" Target="https://www.youtube.com/watch?v=mpk4Q5feWaw" TargetMode="External"/><Relationship Id="rId6" Type="http://schemas.openxmlformats.org/officeDocument/2006/relationships/slideLayout" Target="../slideLayouts/slideLayout2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s://raw.githubusercontent.com/opencampus-sh/einfuehrung-in-data-science-und-ml/main/wetter.csv" TargetMode="Externa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hyperlink" Target="https://docs.github.com/en/copilot/quickstart#signing-up-for-github-copilot-for-your-personal-account" TargetMode="External"/><Relationship Id="rId2" Type="http://schemas.openxmlformats.org/officeDocument/2006/relationships/hyperlink" Target="https://docs.github.com/en/copilot/managing-copilot/managing-copilot-as-an-individual-subscriber/getting-started-with-copilot-on-your-personal-account/getting-free-access-to-copilot-pro-as-a-student-teacher-or-maintainer" TargetMode="External"/><Relationship Id="rId3" Type="http://schemas.openxmlformats.org/officeDocument/2006/relationships/hyperlink" Target="https://cursor.com/download" TargetMode="External"/><Relationship Id="rId4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048120" y="7021080"/>
            <a:ext cx="18286920" cy="372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Introduction</a:t>
            </a:r>
            <a:endParaRPr b="0" lang="de-DE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5672520" y="3638520"/>
            <a:ext cx="13037760" cy="331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indent="0" algn="ctr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de-DE" sz="8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Introduction to Data Science and Machine Learning</a:t>
            </a:r>
            <a:endParaRPr b="0" lang="de-DE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algn="ctr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feld 5"/>
          <p:cNvSpPr/>
          <p:nvPr/>
        </p:nvSpPr>
        <p:spPr>
          <a:xfrm rot="16200000">
            <a:off x="-459720" y="1723680"/>
            <a:ext cx="3388320" cy="9651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38160" horzOverflow="overflow" lIns="71280" rIns="71280" tIns="71280" bIns="71280" anchor="ctr">
            <a:spAutoFit/>
          </a:bodyPr>
          <a:p>
            <a:pPr defTabSz="821520">
              <a:lnSpc>
                <a:spcPct val="100000"/>
              </a:lnSpc>
              <a:tabLst>
                <a:tab algn="l" pos="0"/>
              </a:tabLst>
            </a:pPr>
            <a:r>
              <a:rPr b="1" lang="en-US" sz="5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23.10.25</a:t>
            </a:r>
            <a:endParaRPr b="0" lang="de-DE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rafik 16" descr="Ein Bild, das Kleidung, Mann, Person, Text enthält.&#10;&#10;Automatisch generierte Beschreibung"/>
          <p:cNvPicPr/>
          <p:nvPr/>
        </p:nvPicPr>
        <p:blipFill>
          <a:blip r:embed="rId1"/>
          <a:srcRect l="0" t="5699" r="0" b="3736"/>
          <a:stretch/>
        </p:blipFill>
        <p:spPr>
          <a:xfrm>
            <a:off x="4680" y="0"/>
            <a:ext cx="14790600" cy="8940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" name="Grafik 14" descr="Ein Bild, das Mann, Kleidung, Tisch, Person enthält.&#10;&#10;Automatisch generierte Beschreibung"/>
          <p:cNvPicPr/>
          <p:nvPr/>
        </p:nvPicPr>
        <p:blipFill>
          <a:blip r:embed="rId2"/>
          <a:srcRect l="0" t="19316" r="0" b="9474"/>
          <a:stretch/>
        </p:blipFill>
        <p:spPr>
          <a:xfrm>
            <a:off x="14998320" y="0"/>
            <a:ext cx="9376920" cy="4456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Grafik 10" descr="Ein Bild, das Himmel, draußen, Kleidung, Mann enthält.&#10;&#10;Automatisch generierte Beschreibung"/>
          <p:cNvPicPr/>
          <p:nvPr/>
        </p:nvPicPr>
        <p:blipFill>
          <a:blip r:embed="rId3"/>
          <a:srcRect l="0" t="19654" r="0" b="17506"/>
          <a:stretch/>
        </p:blipFill>
        <p:spPr>
          <a:xfrm>
            <a:off x="14998680" y="4648320"/>
            <a:ext cx="9364680" cy="426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Grafik 12" descr="Ein Bild, das Kleidung, Menschliches Gesicht, Person, Mann enthält.&#10;&#10;Automatisch generierte Beschreibung"/>
          <p:cNvPicPr/>
          <p:nvPr/>
        </p:nvPicPr>
        <p:blipFill>
          <a:blip r:embed="rId4"/>
          <a:srcRect l="0" t="16476" r="-4" b="10951"/>
          <a:stretch/>
        </p:blipFill>
        <p:spPr>
          <a:xfrm>
            <a:off x="-7560" y="9132480"/>
            <a:ext cx="9253800" cy="4582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Grafik 18" descr="Ein Bild, das draußen, Himmel, Baum, Person enthält.&#10;&#10;Automatisch generierte Beschreibung"/>
          <p:cNvPicPr/>
          <p:nvPr/>
        </p:nvPicPr>
        <p:blipFill>
          <a:blip r:embed="rId5"/>
          <a:srcRect l="0" t="45941" r="0" b="8029"/>
          <a:stretch/>
        </p:blipFill>
        <p:spPr>
          <a:xfrm>
            <a:off x="9427680" y="9132480"/>
            <a:ext cx="14923440" cy="4582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Rechteck: abgerundete Ecken 1"/>
          <p:cNvSpPr/>
          <p:nvPr/>
        </p:nvSpPr>
        <p:spPr>
          <a:xfrm>
            <a:off x="1760760" y="3465360"/>
            <a:ext cx="14058000" cy="2418120"/>
          </a:xfrm>
          <a:prstGeom prst="roundRect">
            <a:avLst>
              <a:gd name="adj" fmla="val 16667"/>
            </a:avLst>
          </a:prstGeom>
          <a:blipFill rotWithShape="0">
            <a:blip r:embed="rId6"/>
            <a:srcRect/>
            <a:stretch/>
          </a:blipFill>
          <a:ln w="254000">
            <a:solidFill>
              <a:srgbClr val="3b38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20" name="Grafik 3" descr=""/>
          <p:cNvPicPr/>
          <p:nvPr/>
        </p:nvPicPr>
        <p:blipFill>
          <a:blip r:embed="rId7"/>
          <a:srcRect l="0" t="0" r="48004" b="83895"/>
          <a:stretch/>
        </p:blipFill>
        <p:spPr>
          <a:xfrm>
            <a:off x="1337040" y="3218400"/>
            <a:ext cx="14790600" cy="2858400"/>
          </a:xfrm>
          <a:prstGeom prst="rect">
            <a:avLst/>
          </a:prstGeom>
          <a:noFill/>
          <a:ln w="127000">
            <a:solidFill>
              <a:srgbClr val="ffffff"/>
            </a:solidFill>
            <a:round/>
          </a:ln>
        </p:spPr>
      </p:pic>
      <p:sp>
        <p:nvSpPr>
          <p:cNvPr id="121" name="Textfeld 6"/>
          <p:cNvSpPr/>
          <p:nvPr/>
        </p:nvSpPr>
        <p:spPr>
          <a:xfrm>
            <a:off x="10413000" y="4119840"/>
            <a:ext cx="4275360" cy="101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821520">
              <a:lnSpc>
                <a:spcPct val="100000"/>
              </a:lnSpc>
              <a:tabLst>
                <a:tab algn="l" pos="0"/>
              </a:tabLst>
            </a:pPr>
            <a:r>
              <a:rPr b="0" lang="de-DE" sz="6000" strike="noStrike" u="none">
                <a:solidFill>
                  <a:schemeClr val="lt1"/>
                </a:solidFill>
                <a:effectLst/>
                <a:uFillTx/>
                <a:latin typeface="Helvetica Neue"/>
              </a:rPr>
              <a:t>June 19-20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rafik 3" descr=""/>
          <p:cNvPicPr/>
          <p:nvPr/>
        </p:nvPicPr>
        <p:blipFill>
          <a:blip r:embed="rId1"/>
          <a:srcRect l="0" t="4372" r="0" b="4372"/>
          <a:stretch/>
        </p:blipFill>
        <p:spPr>
          <a:xfrm>
            <a:off x="2451240" y="925920"/>
            <a:ext cx="19480320" cy="1031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Textfeld 4"/>
          <p:cNvSpPr/>
          <p:nvPr/>
        </p:nvSpPr>
        <p:spPr>
          <a:xfrm>
            <a:off x="7720200" y="12058560"/>
            <a:ext cx="8942040" cy="89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r>
              <a:rPr b="0" lang="de-DE" sz="52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https://coding.waterkant.sh</a:t>
            </a:r>
            <a:endParaRPr b="0" lang="de-DE" sz="5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rafik 5" descr="Ein Bild, das Kleidung, Mann, Person, Text enthält.&#10;&#10;Automatisch generierte Beschreibung"/>
          <p:cNvSpPr/>
          <p:nvPr/>
        </p:nvSpPr>
        <p:spPr>
          <a:xfrm>
            <a:off x="0" y="0"/>
            <a:ext cx="12099600" cy="6800760"/>
          </a:xfrm>
          <a:custGeom>
            <a:avLst/>
            <a:gdLst>
              <a:gd name="textAreaLeft" fmla="*/ 0 w 12099600"/>
              <a:gd name="textAreaRight" fmla="*/ 12100680 w 12099600"/>
              <a:gd name="textAreaTop" fmla="*/ 0 h 6800760"/>
              <a:gd name="textAreaBottom" fmla="*/ 6801840 h 6800760"/>
            </a:gdLst>
            <a:ahLst/>
            <a:cxnLst/>
            <a:rect l="textAreaLeft" t="textAreaTop" r="textAreaRight" b="textAreaBottom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1827306"/>
                </a:lnTo>
                <a:lnTo>
                  <a:pt x="3892296" y="1827306"/>
                </a:lnTo>
                <a:lnTo>
                  <a:pt x="3892296" y="3400925"/>
                </a:lnTo>
                <a:lnTo>
                  <a:pt x="0" y="3400925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Grafik 3" descr="Ein Bild, das Kleidung, draußen, Himmel, Person enthält.&#10;&#10;Automatisch generierte Beschreibung"/>
          <p:cNvSpPr/>
          <p:nvPr/>
        </p:nvSpPr>
        <p:spPr>
          <a:xfrm>
            <a:off x="12283560" y="0"/>
            <a:ext cx="12099600" cy="6800760"/>
          </a:xfrm>
          <a:custGeom>
            <a:avLst/>
            <a:gdLst>
              <a:gd name="textAreaLeft" fmla="*/ 0 w 12099600"/>
              <a:gd name="textAreaRight" fmla="*/ 12100680 w 12099600"/>
              <a:gd name="textAreaTop" fmla="*/ 0 h 6800760"/>
              <a:gd name="textAreaBottom" fmla="*/ 6801840 h 6800760"/>
            </a:gdLst>
            <a:ahLst/>
            <a:cxnLst/>
            <a:rect l="textAreaLeft" t="textAreaTop" r="textAreaRight" b="textAreaBottom"/>
            <a:pathLst>
              <a:path w="6050278" h="3400925">
                <a:moveTo>
                  <a:pt x="0" y="0"/>
                </a:moveTo>
                <a:lnTo>
                  <a:pt x="6050278" y="0"/>
                </a:lnTo>
                <a:lnTo>
                  <a:pt x="6050278" y="3400925"/>
                </a:lnTo>
                <a:lnTo>
                  <a:pt x="2157982" y="3400925"/>
                </a:lnTo>
                <a:lnTo>
                  <a:pt x="2157982" y="1827306"/>
                </a:lnTo>
                <a:lnTo>
                  <a:pt x="0" y="1827306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Grafik 29" descr="Ein Bild, das Text, Im Haus, Mann, Computer enthält.&#10;&#10;Automatisch generierte Beschreibung"/>
          <p:cNvSpPr/>
          <p:nvPr/>
        </p:nvSpPr>
        <p:spPr>
          <a:xfrm>
            <a:off x="0" y="6978240"/>
            <a:ext cx="12099600" cy="6736680"/>
          </a:xfrm>
          <a:custGeom>
            <a:avLst/>
            <a:gdLst>
              <a:gd name="textAreaLeft" fmla="*/ 0 w 12099600"/>
              <a:gd name="textAreaRight" fmla="*/ 12100680 w 12099600"/>
              <a:gd name="textAreaTop" fmla="*/ 0 h 6736680"/>
              <a:gd name="textAreaBottom" fmla="*/ 6737760 h 6736680"/>
            </a:gdLst>
            <a:ahLst/>
            <a:cxnLst/>
            <a:rect l="textAreaLeft" t="textAreaTop" r="textAreaRight" b="textAreaBottom"/>
            <a:pathLst>
              <a:path w="6050278" h="3368841">
                <a:moveTo>
                  <a:pt x="0" y="0"/>
                </a:moveTo>
                <a:lnTo>
                  <a:pt x="3892296" y="0"/>
                </a:lnTo>
                <a:lnTo>
                  <a:pt x="3892296" y="1541535"/>
                </a:lnTo>
                <a:lnTo>
                  <a:pt x="6050278" y="1541535"/>
                </a:lnTo>
                <a:lnTo>
                  <a:pt x="6050278" y="3368841"/>
                </a:lnTo>
                <a:lnTo>
                  <a:pt x="0" y="3368841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Grafik 2"/>
          <p:cNvSpPr/>
          <p:nvPr/>
        </p:nvSpPr>
        <p:spPr>
          <a:xfrm>
            <a:off x="12283560" y="6978240"/>
            <a:ext cx="12099600" cy="6736680"/>
          </a:xfrm>
          <a:custGeom>
            <a:avLst/>
            <a:gdLst>
              <a:gd name="textAreaLeft" fmla="*/ 0 w 12099600"/>
              <a:gd name="textAreaRight" fmla="*/ 12100680 w 12099600"/>
              <a:gd name="textAreaTop" fmla="*/ 0 h 6736680"/>
              <a:gd name="textAreaBottom" fmla="*/ 6737760 h 6736680"/>
            </a:gdLst>
            <a:ahLst/>
            <a:cxnLst/>
            <a:rect l="textAreaLeft" t="textAreaTop" r="textAreaRight" b="textAreaBottom"/>
            <a:pathLst>
              <a:path w="6050278" h="3368841">
                <a:moveTo>
                  <a:pt x="2157982" y="0"/>
                </a:moveTo>
                <a:lnTo>
                  <a:pt x="6050278" y="0"/>
                </a:lnTo>
                <a:lnTo>
                  <a:pt x="6050278" y="3368841"/>
                </a:lnTo>
                <a:lnTo>
                  <a:pt x="0" y="3368841"/>
                </a:lnTo>
                <a:lnTo>
                  <a:pt x="0" y="1541535"/>
                </a:lnTo>
                <a:lnTo>
                  <a:pt x="2157982" y="1541535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feld 4"/>
          <p:cNvSpPr/>
          <p:nvPr/>
        </p:nvSpPr>
        <p:spPr>
          <a:xfrm>
            <a:off x="7762680" y="4630320"/>
            <a:ext cx="8831520" cy="41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r>
              <a:rPr b="0" lang="de-DE" sz="8800" strike="noStrike" u="none">
                <a:solidFill>
                  <a:schemeClr val="lt1"/>
                </a:solidFill>
                <a:effectLst/>
                <a:uFillTx/>
                <a:latin typeface="Dia Black"/>
              </a:rPr>
              <a:t>Coding.</a:t>
            </a:r>
            <a:br>
              <a:rPr sz="8800"/>
            </a:br>
            <a:r>
              <a:rPr b="0" lang="de-DE" sz="8800" strike="noStrike" u="none">
                <a:solidFill>
                  <a:schemeClr val="lt1"/>
                </a:solidFill>
                <a:effectLst/>
                <a:uFillTx/>
                <a:latin typeface="Dia Black"/>
              </a:rPr>
              <a:t>Waterkant</a:t>
            </a:r>
            <a:endParaRPr b="0" lang="de-DE" sz="8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r>
              <a:rPr b="0" lang="de-DE" sz="8800" strike="noStrike" u="none">
                <a:solidFill>
                  <a:schemeClr val="lt1"/>
                </a:solidFill>
                <a:effectLst/>
                <a:uFillTx/>
                <a:latin typeface="Dia Black"/>
              </a:rPr>
              <a:t>2026</a:t>
            </a:r>
            <a:endParaRPr b="0" lang="de-DE" sz="8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1571760" y="5797440"/>
            <a:ext cx="9892080" cy="556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1262160" indent="-892080" defTabSz="1828800">
              <a:lnSpc>
                <a:spcPct val="90000"/>
              </a:lnSpc>
              <a:spcBef>
                <a:spcPts val="29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Work for four consecutive days:</a:t>
            </a: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981080" indent="-544680" defTabSz="1828800">
              <a:lnSpc>
                <a:spcPct val="90000"/>
              </a:lnSpc>
              <a:spcBef>
                <a:spcPts val="2999"/>
              </a:spcBef>
              <a:buClr>
                <a:srgbClr val="ffffff"/>
              </a:buClr>
              <a:buFont typeface="Wingdings" charset="2"/>
              <a:buChar char=""/>
              <a:tabLst>
                <a:tab algn="l" pos="2155680"/>
              </a:tabLst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on your own machine learning project or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981080" indent="-544680" defTabSz="1828800">
              <a:lnSpc>
                <a:spcPct val="90000"/>
              </a:lnSpc>
              <a:spcBef>
                <a:spcPts val="2999"/>
              </a:spcBef>
              <a:buClr>
                <a:srgbClr val="ffffff"/>
              </a:buClr>
              <a:buFont typeface="Wingdings" charset="2"/>
              <a:buChar char=""/>
              <a:tabLst>
                <a:tab algn="l" pos="2155680"/>
              </a:tabLst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support others in their project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62160" indent="-892080" defTabSz="1828800">
              <a:lnSpc>
                <a:spcPct val="10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215568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Take part in workshops</a:t>
            </a: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Inhaltsplatzhalter 2"/>
          <p:cNvSpPr/>
          <p:nvPr/>
        </p:nvSpPr>
        <p:spPr>
          <a:xfrm>
            <a:off x="13567320" y="5797440"/>
            <a:ext cx="9843840" cy="59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500" lnSpcReduction="19999"/>
          </a:bodyPr>
          <a:p>
            <a:pPr marL="1262160" indent="-892080" defTabSz="1828800">
              <a:lnSpc>
                <a:spcPct val="10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Get input and feedback by invited experts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62160" indent="-892080" defTabSz="1828800">
              <a:lnSpc>
                <a:spcPct val="10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Present your work to a larger audience.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62160" indent="-892080" defTabSz="1828800">
              <a:lnSpc>
                <a:spcPct val="10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Take educational leave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262160" indent="-892080" defTabSz="1828800">
              <a:lnSpc>
                <a:spcPct val="10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Get accommodation on site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feld 3"/>
          <p:cNvSpPr/>
          <p:nvPr/>
        </p:nvSpPr>
        <p:spPr>
          <a:xfrm>
            <a:off x="2298600" y="1113480"/>
            <a:ext cx="19737360" cy="377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r>
              <a:rPr b="0" lang="de-DE" sz="8800" strike="noStrike" u="none">
                <a:solidFill>
                  <a:schemeClr val="lt1"/>
                </a:solidFill>
                <a:effectLst/>
                <a:uFillTx/>
                <a:latin typeface="Dia Black"/>
              </a:rPr>
              <a:t>Coding.Waterkant</a:t>
            </a:r>
            <a:br>
              <a:rPr sz="8800"/>
            </a:br>
            <a:r>
              <a:rPr b="0" lang="de-DE" sz="8800" strike="noStrike" u="none">
                <a:solidFill>
                  <a:schemeClr val="lt1"/>
                </a:solidFill>
                <a:effectLst/>
                <a:uFillTx/>
                <a:latin typeface="Dia Black"/>
              </a:rPr>
              <a:t>2026</a:t>
            </a:r>
            <a:endParaRPr b="0" lang="de-DE" sz="8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r>
              <a:rPr b="0" lang="de-DE" sz="6600" strike="noStrike" u="none">
                <a:solidFill>
                  <a:schemeClr val="lt1"/>
                </a:solidFill>
                <a:effectLst/>
                <a:uFillTx/>
                <a:latin typeface="Dia Black"/>
              </a:rPr>
              <a:t>July 06 - 10 </a:t>
            </a:r>
            <a:endParaRPr b="0" lang="de-DE" sz="6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rafik 2" descr=""/>
          <p:cNvPicPr/>
          <p:nvPr/>
        </p:nvPicPr>
        <p:blipFill>
          <a:blip r:embed="rId1"/>
          <a:stretch/>
        </p:blipFill>
        <p:spPr>
          <a:xfrm>
            <a:off x="3021120" y="1161360"/>
            <a:ext cx="18340560" cy="11392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Organizational Matters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1882440" y="3711240"/>
            <a:ext cx="19410120" cy="840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1" lang="en-US" sz="5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Attendance Registration:</a:t>
            </a:r>
            <a:br>
              <a:rPr sz="5400"/>
            </a:b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1" i="1" lang="en-US" sz="5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Online</a:t>
            </a: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57160" indent="-85716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5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Use your full names in the zoom meetings!</a:t>
            </a: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57160" indent="-85716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5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Turn your camera on!</a:t>
            </a: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57160" indent="-85716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5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Take part via laptop or desktop in a sufficiently quite environment!</a:t>
            </a: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i="1" lang="en-US" sz="5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Presence</a:t>
            </a: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57160" indent="-85716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Scan the QR-Code if you participate in presence</a:t>
            </a: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1" lang="en-US" sz="5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Please write us if you will not go on with the course!</a:t>
            </a: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Mattermost Chat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feld 1"/>
          <p:cNvSpPr/>
          <p:nvPr/>
        </p:nvSpPr>
        <p:spPr>
          <a:xfrm>
            <a:off x="1676520" y="5165280"/>
            <a:ext cx="20895480" cy="56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685800" indent="-685800" defTabSz="82152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52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Complete your profile in the Mattermost chat with your full name and a photo.</a:t>
            </a:r>
            <a:endParaRPr b="0" lang="de-DE" sz="5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821520">
              <a:lnSpc>
                <a:spcPct val="100000"/>
              </a:lnSpc>
            </a:pPr>
            <a:endParaRPr b="0" lang="de-DE" sz="5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821520">
              <a:lnSpc>
                <a:spcPct val="100000"/>
              </a:lnSpc>
            </a:pPr>
            <a:endParaRPr b="0" lang="de-DE" sz="5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-685800" defTabSz="821520">
              <a:lnSpc>
                <a:spcPct val="10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52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Please, do not write personal messages to the instructors!</a:t>
            </a:r>
            <a:br>
              <a:rPr sz="5200"/>
            </a:br>
            <a:r>
              <a:rPr b="0" lang="en-US" sz="52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Always ask your questions in the course chat!!</a:t>
            </a:r>
            <a:br>
              <a:rPr sz="5200"/>
            </a:br>
            <a:r>
              <a:rPr b="0" lang="en-US" sz="52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</a:t>
            </a:r>
            <a:endParaRPr b="0" lang="de-DE" sz="5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rafik 2" descr=""/>
          <p:cNvPicPr/>
          <p:nvPr/>
        </p:nvPicPr>
        <p:blipFill>
          <a:blip r:embed="rId1"/>
          <a:srcRect l="2619" t="0" r="2619" b="0"/>
          <a:stretch/>
        </p:blipFill>
        <p:spPr>
          <a:xfrm>
            <a:off x="1250280" y="3381480"/>
            <a:ext cx="21882600" cy="7483320"/>
          </a:xfrm>
          <a:prstGeom prst="rect">
            <a:avLst/>
          </a:prstGeom>
          <a:noFill/>
          <a:ln w="19050">
            <a:solidFill>
              <a:srgbClr val="ffffff"/>
            </a:solidFill>
            <a:round/>
          </a:ln>
        </p:spPr>
      </p:pic>
      <p:sp>
        <p:nvSpPr>
          <p:cNvPr id="138" name="Pfeil: nach rechts 7"/>
          <p:cNvSpPr/>
          <p:nvPr/>
        </p:nvSpPr>
        <p:spPr>
          <a:xfrm rot="370800">
            <a:off x="4015800" y="3625200"/>
            <a:ext cx="1264320" cy="779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numCol="1" spcCol="38160" horzOverflow="overflow" lIns="71280" rIns="71280" tIns="71280" bIns="71280" anchor="ctr">
            <a:sp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DE" sz="3200" strike="noStrike" u="none">
              <a:solidFill>
                <a:srgbClr val="ffffff"/>
              </a:solidFill>
              <a:effectLst/>
              <a:uFillTx/>
              <a:latin typeface="Open Sans Extrabold"/>
              <a:ea typeface="Open Sans Extrabold"/>
            </a:endParaRPr>
          </a:p>
        </p:txBody>
      </p:sp>
      <p:sp>
        <p:nvSpPr>
          <p:cNvPr id="139" name="Pfeil: nach rechts 4"/>
          <p:cNvSpPr/>
          <p:nvPr/>
        </p:nvSpPr>
        <p:spPr>
          <a:xfrm rot="370800">
            <a:off x="15668280" y="4338000"/>
            <a:ext cx="1264320" cy="779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numCol="1" spcCol="38160" horzOverflow="overflow" lIns="71280" rIns="71280" tIns="71280" bIns="71280" anchor="ctr">
            <a:sp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DE" sz="3200" strike="noStrike" u="none">
              <a:solidFill>
                <a:srgbClr val="ffffff"/>
              </a:solidFill>
              <a:effectLst/>
              <a:uFillTx/>
              <a:latin typeface="Open Sans Extrabold"/>
              <a:ea typeface="Open Sans Extrabold"/>
            </a:endParaRPr>
          </a:p>
        </p:txBody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Mattermost Chat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Course Handbook</a:t>
            </a:r>
            <a:br>
              <a:rPr sz="8000"/>
            </a:b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2520000" y="2340000"/>
            <a:ext cx="19027080" cy="10696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Zoom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3483720" y="4280040"/>
            <a:ext cx="17415360" cy="7520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Try the different viewing modes: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de-DE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Gallery View/ Active Speaker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de-DE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Split Screen/ Full Screen Mode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Maybe watch this video to get an idea: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0" defTabSz="18288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de-DE" sz="4800" strike="noStrike" u="sng">
                <a:solidFill>
                  <a:schemeClr val="lt1"/>
                </a:solidFill>
                <a:effectLst/>
                <a:uFillTx/>
                <a:latin typeface="Overpass Heavy"/>
                <a:hlinkClick r:id="rId1"/>
              </a:rPr>
              <a:t>https://www.youtube.com/watch?v=v3IPAbpVjd4</a:t>
            </a:r>
            <a:r>
              <a:rPr b="0" lang="de-DE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/>
          </p:nvPr>
        </p:nvSpPr>
        <p:spPr>
          <a:xfrm>
            <a:off x="5607720" y="2274120"/>
            <a:ext cx="13167720" cy="916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892080" indent="-892080" defTabSz="1828800">
              <a:lnSpc>
                <a:spcPct val="100000"/>
              </a:lnSpc>
              <a:spcBef>
                <a:spcPts val="6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Introduction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6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Organizational information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6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Course structure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6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What is Data Science?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6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Tools for programming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rafik 3" descr=""/>
          <p:cNvPicPr/>
          <p:nvPr/>
        </p:nvPicPr>
        <p:blipFill>
          <a:blip r:embed="rId1"/>
          <a:srcRect l="6600" t="3588" r="2582" b="7657"/>
          <a:stretch/>
        </p:blipFill>
        <p:spPr>
          <a:xfrm>
            <a:off x="1121400" y="755640"/>
            <a:ext cx="22140360" cy="12203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Pfeil: nach rechts 4"/>
          <p:cNvSpPr/>
          <p:nvPr/>
        </p:nvSpPr>
        <p:spPr>
          <a:xfrm rot="370800">
            <a:off x="3333240" y="10808640"/>
            <a:ext cx="1036080" cy="695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numCol="1" spcCol="38160" horzOverflow="overflow" lIns="71280" rIns="71280" tIns="71280" bIns="71280" anchor="ctr">
            <a:sp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DE" sz="3200" strike="noStrike" u="none">
              <a:solidFill>
                <a:srgbClr val="ffffff"/>
              </a:solidFill>
              <a:effectLst/>
              <a:uFillTx/>
              <a:latin typeface="Open Sans Extrabold"/>
              <a:ea typeface="Open Sans Extrabold"/>
            </a:endParaRPr>
          </a:p>
        </p:txBody>
      </p:sp>
      <p:sp>
        <p:nvSpPr>
          <p:cNvPr id="147" name="Pfeil: nach rechts 6"/>
          <p:cNvSpPr/>
          <p:nvPr/>
        </p:nvSpPr>
        <p:spPr>
          <a:xfrm rot="370800">
            <a:off x="12803760" y="4212000"/>
            <a:ext cx="1036080" cy="695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/>
        </p:style>
        <p:txBody>
          <a:bodyPr numCol="1" spcCol="38160" horzOverflow="overflow" lIns="71280" rIns="71280" tIns="71280" bIns="71280" anchor="ctr">
            <a:sp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DE" sz="3200" strike="noStrike" u="none">
              <a:solidFill>
                <a:srgbClr val="ffffff"/>
              </a:solidFill>
              <a:effectLst/>
              <a:uFillTx/>
              <a:latin typeface="Open Sans Extrabold"/>
              <a:ea typeface="Open Sans Extra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Breakouts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2265120" y="3747240"/>
            <a:ext cx="18688680" cy="860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1828800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i="1" lang="de-DE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For Online Participants: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Take a screenshot of the task before joining breakouts</a:t>
            </a:r>
            <a:r>
              <a:rPr b="0" lang="de-DE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!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Sales Forecast Project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3429000" y="3747240"/>
            <a:ext cx="17524800" cy="8609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892080" indent="-892080" defTabSz="1828800">
              <a:lnSpc>
                <a:spcPct val="10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Real sales data from various product groups of a bakery branch over a period of approximately 3 years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10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Weather data for the corresponding period (and beyond)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rafik 1" descr=""/>
          <p:cNvPicPr/>
          <p:nvPr/>
        </p:nvPicPr>
        <p:blipFill>
          <a:blip r:embed="rId1"/>
          <a:srcRect l="0" t="5201" r="0" b="4971"/>
          <a:stretch/>
        </p:blipFill>
        <p:spPr>
          <a:xfrm>
            <a:off x="2572560" y="1457280"/>
            <a:ext cx="19238040" cy="10800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rafik 1" descr=""/>
          <p:cNvPicPr/>
          <p:nvPr/>
        </p:nvPicPr>
        <p:blipFill>
          <a:blip r:embed="rId1"/>
          <a:srcRect l="0" t="5201" r="0" b="4971"/>
          <a:stretch/>
        </p:blipFill>
        <p:spPr>
          <a:xfrm>
            <a:off x="2646000" y="1498680"/>
            <a:ext cx="19090800" cy="10717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Project Goals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1676520" y="3381480"/>
            <a:ext cx="21030120" cy="952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892080" indent="-892080" defTabSz="1828800">
              <a:lnSpc>
                <a:spcPct val="9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Programming with AI support in VS Code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Working in a team with version control (Git)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Preparation of variables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Use of graphical representations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Use of regressions to identify relevant variables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Handling missing values 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Optimization of a neural network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uppieren 5"/>
          <p:cNvGrpSpPr/>
          <p:nvPr/>
        </p:nvGrpSpPr>
        <p:grpSpPr>
          <a:xfrm>
            <a:off x="4846320" y="3885480"/>
            <a:ext cx="4719240" cy="1937880"/>
            <a:chOff x="4846320" y="3885480"/>
            <a:chExt cx="4719240" cy="1937880"/>
          </a:xfrm>
        </p:grpSpPr>
        <p:sp>
          <p:nvSpPr>
            <p:cNvPr id="157" name="Pfeil: nach rechts 3"/>
            <p:cNvSpPr/>
            <p:nvPr/>
          </p:nvSpPr>
          <p:spPr>
            <a:xfrm rot="370800">
              <a:off x="8262720" y="4362120"/>
              <a:ext cx="1264320" cy="779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solidFill>
                <a:srgbClr val="ffc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  <p:txBody>
            <a:bodyPr numCol="1" spcCol="38160" horzOverflow="overflow" lIns="71280" rIns="71280" tIns="71280" bIns="71280" anchor="ctr">
              <a:spAutoFit/>
            </a:bodyPr>
            <a:p>
              <a:pPr algn="ctr" defTabSz="821520">
                <a:lnSpc>
                  <a:spcPct val="100000"/>
                </a:lnSpc>
                <a:tabLst>
                  <a:tab algn="l" pos="0"/>
                </a:tabLst>
              </a:pPr>
              <a:endParaRPr b="0" lang="en-DE" sz="3200" strike="noStrike" u="none">
                <a:solidFill>
                  <a:srgbClr val="ffffff"/>
                </a:solidFill>
                <a:effectLst/>
                <a:uFillTx/>
                <a:latin typeface="Open Sans Extrabold"/>
                <a:ea typeface="Open Sans Extrabold"/>
              </a:endParaRPr>
            </a:p>
          </p:txBody>
        </p:sp>
        <p:sp>
          <p:nvSpPr>
            <p:cNvPr id="158" name="Textfeld 4"/>
            <p:cNvSpPr/>
            <p:nvPr/>
          </p:nvSpPr>
          <p:spPr>
            <a:xfrm>
              <a:off x="4846320" y="3885480"/>
              <a:ext cx="3027960" cy="1937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821520">
                <a:lnSpc>
                  <a:spcPct val="100000"/>
                </a:lnSpc>
                <a:tabLst>
                  <a:tab algn="l" pos="0"/>
                </a:tabLst>
              </a:pPr>
              <a:r>
                <a:rPr b="0" lang="en-US" sz="4000" strike="noStrike" u="none">
                  <a:solidFill>
                    <a:schemeClr val="lt1"/>
                  </a:solidFill>
                  <a:effectLst/>
                  <a:uFillTx/>
                  <a:latin typeface="Overpass Heavy"/>
                </a:rPr>
                <a:t>Definition of the Teams</a:t>
              </a:r>
              <a:endParaRPr b="0" lang="de-DE" sz="40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9684000" y="511920"/>
            <a:ext cx="8639280" cy="12949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/>
          </p:nvPr>
        </p:nvSpPr>
        <p:spPr>
          <a:xfrm>
            <a:off x="3784680" y="6019920"/>
            <a:ext cx="16813800" cy="2022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„Education is the only thing that humans try to get less out of than what they pay for.“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First Breakout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213000" y="4229280"/>
            <a:ext cx="17956800" cy="754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892080" indent="-892080" defTabSz="1828800">
              <a:lnSpc>
                <a:spcPct val="11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15 Minutes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11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1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Present yourself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11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1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Discussion Question:</a:t>
            </a:r>
            <a:br>
              <a:rPr sz="5600"/>
            </a:b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How is Artificial Intelligence defined?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Try to agree on a definition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1515960" indent="-601560" defTabSz="1828800">
              <a:lnSpc>
                <a:spcPct val="11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Share your definition in the course channel in Mattermost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What is AI?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4921200" y="4978440"/>
            <a:ext cx="8321760" cy="513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Chess computer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Google Maps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ChatGPT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676520" y="55324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Personal Introduction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/>
          </p:nvPr>
        </p:nvSpPr>
        <p:spPr>
          <a:xfrm>
            <a:off x="1676520" y="1974960"/>
            <a:ext cx="21030120" cy="274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“What's the difference between data science, machine learning, and artificial intelligence?”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0" algn="r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3600" strike="noStrike" u="sng">
                <a:solidFill>
                  <a:schemeClr val="lt1"/>
                </a:solidFill>
                <a:effectLst/>
                <a:uFillTx/>
                <a:latin typeface="Overpass Heavy"/>
                <a:hlinkClick r:id="rId1"/>
              </a:rPr>
              <a:t>http://varianceexplained.org/r/ds-ml-ai</a:t>
            </a:r>
            <a:endParaRPr b="0" lang="de-DE" sz="3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" name="Inhaltsplatzhalter 2"/>
          <p:cNvSpPr/>
          <p:nvPr/>
        </p:nvSpPr>
        <p:spPr>
          <a:xfrm>
            <a:off x="1676520" y="6858000"/>
            <a:ext cx="21030120" cy="442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2500" lnSpcReduction="19999"/>
          </a:bodyPr>
          <a:p>
            <a:pPr algn="ctr" defTabSz="1828800"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Data science produces insights.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1828800"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1828800"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Machine learning produces predictions.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1828800"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1828800"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Artificial intelligence produces actions. 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Data Science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1676520" y="2660760"/>
            <a:ext cx="21030120" cy="280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Application of statistical analysis methods to generate results for a report or article.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Inhaltsplatzhalter 2"/>
          <p:cNvSpPr/>
          <p:nvPr/>
        </p:nvSpPr>
        <p:spPr>
          <a:xfrm>
            <a:off x="6058080" y="6019920"/>
            <a:ext cx="12267000" cy="625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685800" indent="-685800" defTabSz="1828800">
              <a:lnSpc>
                <a:spcPct val="15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Descriptive statistics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-685800" defTabSz="1828800">
              <a:lnSpc>
                <a:spcPct val="15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Statistical inferences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-685800" defTabSz="1828800">
              <a:lnSpc>
                <a:spcPct val="15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Data visualization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-685800" defTabSz="1828800">
              <a:lnSpc>
                <a:spcPct val="15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Design of experiments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1828800"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Machine Learning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5533920" y="7732800"/>
            <a:ext cx="13314960" cy="438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685800" indent="-685800" defTabSz="1828800">
              <a:lnSpc>
                <a:spcPct val="15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Predicting future states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-685800" defTabSz="1828800">
              <a:lnSpc>
                <a:spcPct val="15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Inferring unobserved states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685800" indent="-685800" defTabSz="1828800">
              <a:lnSpc>
                <a:spcPct val="15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6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Estimating current states</a:t>
            </a:r>
            <a:endParaRPr b="0" lang="de-DE" sz="6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" name="Inhaltsplatzhalter 2"/>
          <p:cNvSpPr/>
          <p:nvPr/>
        </p:nvSpPr>
        <p:spPr>
          <a:xfrm>
            <a:off x="1676520" y="2835360"/>
            <a:ext cx="21030120" cy="43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defTabSz="1828800"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The use of statistical optimization techniques to estimate model parameters for a prediction function validated with unseen data.</a:t>
            </a:r>
            <a:br>
              <a:rPr sz="4400"/>
            </a:b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1828800">
              <a:lnSpc>
                <a:spcPct val="90000"/>
              </a:lnSpc>
              <a:spcBef>
                <a:spcPts val="2001"/>
              </a:spcBef>
              <a:tabLst>
                <a:tab algn="l" pos="0"/>
              </a:tabLst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Typically, model performance is continuously improved by incorporating new data, allowing the system to adapt and refine its predictions over time.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3" name="Rectangle 1"/>
          <p:cNvSpPr/>
          <p:nvPr/>
        </p:nvSpPr>
        <p:spPr>
          <a:xfrm>
            <a:off x="0" y="0"/>
            <a:ext cx="243828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90000" rIns="90000" tIns="-45000" bIns="-45000" anchor="ctr">
            <a:sp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Predicting future states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Inferring unobserved states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  <a:tabLst>
                <a:tab algn="l" pos="0"/>
              </a:tabLst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Estimating current states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4" name="Rectangle 2"/>
          <p:cNvSpPr/>
          <p:nvPr/>
        </p:nvSpPr>
        <p:spPr>
          <a:xfrm>
            <a:off x="0" y="0"/>
            <a:ext cx="24382800" cy="1476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90000" rIns="90000" tIns="7560" bIns="7560" anchor="ctr">
            <a:spAutoFit/>
          </a:bodyPr>
          <a:p>
            <a:pPr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Artificial </a:t>
            </a: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Intelligence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1676520" y="3381480"/>
            <a:ext cx="21030120" cy="933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br>
              <a:rPr sz="5600"/>
            </a:b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„an autonomous agent executes or recommends actions“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r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4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(Poole, Mackworth, &amp; Goebel, 1998)</a:t>
            </a:r>
            <a:endParaRPr b="0" lang="de-DE" sz="4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„Artificial intelligence (AI) refers to systems that display intelligent behaviour by analysing their environment and taking actions – with some degree of autonomy – to achieve specific goals. “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r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4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(European Commission, 2018)</a:t>
            </a:r>
            <a:endParaRPr b="0" lang="de-DE" sz="4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4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„ By Artificial Intelligence, we understand highly developed software systems that are capable of learning and can be trained to handle complex tasks.“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algn="r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4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(AI Strategy of Schleswig-Holstein, 2019)</a:t>
            </a:r>
            <a:endParaRPr b="0" lang="de-DE" sz="4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Tools to create and execute Code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1676520" y="5061960"/>
            <a:ext cx="21030120" cy="755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Programming language + function libraries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Execution environment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Development environment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" name="Rectangle 1"/>
          <p:cNvSpPr/>
          <p:nvPr/>
        </p:nvSpPr>
        <p:spPr>
          <a:xfrm>
            <a:off x="0" y="0"/>
            <a:ext cx="243828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90000" rIns="90000" tIns="-45000" bIns="-45000" anchor="ctr">
            <a:spAutoFit/>
          </a:bodyPr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Programming language + libraries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Execution environment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Development environment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1676520" y="43020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Programming Language: Python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1676520" y="2897280"/>
            <a:ext cx="21030120" cy="10387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lnSpcReduction="9999"/>
          </a:bodyPr>
          <a:p>
            <a:pPr marL="892080" indent="-892080" defTabSz="1828800">
              <a:lnSpc>
                <a:spcPct val="12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Open source, huge community</a:t>
            </a:r>
            <a:br>
              <a:rPr sz="4800"/>
            </a:b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large amounts of existing example code</a:t>
            </a:r>
            <a:br>
              <a:rPr sz="4000"/>
            </a:b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very good AI support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Industry and (slowly getting) academia standard for data analysis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Primary ML language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Fastest-growing language with wide application range including productive settings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8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Extensive function libraries for:</a:t>
            </a:r>
            <a:endParaRPr b="0" lang="de-DE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523880" indent="-457200" defTabSz="18288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Web Applications (z.B. Django und Flask)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523880" indent="-457200" defTabSz="18288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Data Analysis (NumPy, Pandas)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523880" indent="-457200" defTabSz="18288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Visualizations (Matplotlib, Seaborn)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523880" indent="-457200" defTabSz="182880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Neural Networks (TensorFlow, PyTorch)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Python Characteristics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1676520" y="4282920"/>
            <a:ext cx="20619720" cy="7462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892080" indent="-892080" defTabSz="1828800">
              <a:lnSpc>
                <a:spcPct val="12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Interpreter language (executes line-by-line, similar to a calculator)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Console-based (no GUI)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Evolved from software engineering (vs. R from statistics)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4" name="Rectangle 1"/>
          <p:cNvSpPr/>
          <p:nvPr/>
        </p:nvSpPr>
        <p:spPr>
          <a:xfrm>
            <a:off x="0" y="0"/>
            <a:ext cx="243828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90000" rIns="90000" tIns="-45000" bIns="-45000" anchor="ctr">
            <a:spAutoFit/>
          </a:bodyPr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Interpreter language (executes line-by-line)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Console-based (no GUI)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Fastest-growing language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Evolved from software engineering (vs. R from statistics)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Execution Environment: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676520" y="3651120"/>
            <a:ext cx="21030120" cy="870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Jupyter Notebook: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Browser-based execution of code via a GUI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Popular in ML and Data Science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Python Script: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Execution of code from a text file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Used particularly in production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rafik 5" descr="Ein Bild, das Text, Screenshot, Software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4897080" y="779040"/>
            <a:ext cx="14588640" cy="12157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Colab</a:t>
            </a:r>
            <a:br>
              <a:rPr sz="8000"/>
            </a:b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1676520" y="1107720"/>
            <a:ext cx="20532240" cy="62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indent="0" algn="ctr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r>
              <a:rPr b="0" lang="en-US" sz="4000" strike="noStrike" u="sng">
                <a:solidFill>
                  <a:schemeClr val="lt1"/>
                </a:solidFill>
                <a:effectLst/>
                <a:uFillTx/>
                <a:latin typeface="Overpass Heavy"/>
                <a:hlinkClick r:id="rId1"/>
              </a:rPr>
              <a:t>https://colab.research.google.com/</a:t>
            </a:r>
            <a:r>
              <a:rPr b="0" lang="en-US" sz="40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</a:t>
            </a:r>
            <a:endParaRPr b="0" lang="de-DE" sz="4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90" name="Inhaltsplatzhalter 4" descr=""/>
          <p:cNvPicPr/>
          <p:nvPr/>
        </p:nvPicPr>
        <p:blipFill>
          <a:blip r:embed="rId2"/>
          <a:stretch/>
        </p:blipFill>
        <p:spPr>
          <a:xfrm>
            <a:off x="3553920" y="2499480"/>
            <a:ext cx="16777080" cy="10485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rafik 9" descr=""/>
          <p:cNvPicPr/>
          <p:nvPr/>
        </p:nvPicPr>
        <p:blipFill>
          <a:blip r:embed="rId1"/>
          <a:srcRect l="44266" t="25717" r="20920" b="4935"/>
          <a:stretch/>
        </p:blipFill>
        <p:spPr>
          <a:xfrm>
            <a:off x="12725280" y="3924360"/>
            <a:ext cx="10400400" cy="8152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0" name="Grafik 13" descr="Ein Bild, das Schrift, Grafiken, Text, Typografie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1676520" y="1362240"/>
            <a:ext cx="9565200" cy="197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/>
          </p:nvPr>
        </p:nvSpPr>
        <p:spPr>
          <a:xfrm>
            <a:off x="1676520" y="3651120"/>
            <a:ext cx="11048040" cy="870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892080" indent="-892080" defTabSz="1828800">
              <a:lnSpc>
                <a:spcPct val="12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Grotesque"/>
              </a:rPr>
              <a:t>Nonprofit organization which oversees a variety of initiatives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Grotesque"/>
              </a:rPr>
              <a:t>Offering a wide range of educational opportunities, support, and networking for entrepreneurs, creatives, and anyone curious, regardless of age, educational background, or origin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Grotesque"/>
              </a:rPr>
              <a:t>The services are open to everyone and mostly free.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Grotesque"/>
              </a:rPr>
              <a:t>The goal is to support the entrepreneurial landscape, promote creative change processes, and contribute to innovative and sustainable future development.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Characteristics of Jupyter Notebooks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2" name="Inhaltsplatzhalter 2"/>
          <p:cNvSpPr/>
          <p:nvPr/>
        </p:nvSpPr>
        <p:spPr>
          <a:xfrm>
            <a:off x="1676520" y="3788280"/>
            <a:ext cx="19321200" cy="919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892080" indent="-892080" defTabSz="1828800">
              <a:lnSpc>
                <a:spcPct val="12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de-DE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Open Source application, run in a web browser or locally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Convenient editing and execution of code in the form of code cells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Display of results directly in the notebook below the executed code cell – including graphical output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Insertion of formatted comments and explanations via Markdown cells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3" name="Rectangle 1"/>
          <p:cNvSpPr/>
          <p:nvPr/>
        </p:nvSpPr>
        <p:spPr>
          <a:xfrm>
            <a:off x="0" y="0"/>
            <a:ext cx="243828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90000" rIns="90000" tIns="-45000" bIns="-45000" anchor="ctr">
            <a:spAutoFit/>
          </a:bodyPr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Convenient editing and execution of code in the form of code cells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Display of results directly in the notebook below the executed code cell – including graphical output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Insertion of formatted comments and explanations via Markdown cells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Markdown in Mattermost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95" name="Inhaltsplatzhalter 4" descr=""/>
          <p:cNvPicPr/>
          <p:nvPr/>
        </p:nvPicPr>
        <p:blipFill>
          <a:blip r:embed="rId1"/>
          <a:srcRect l="5470" t="64124" r="29528" b="0"/>
          <a:stretch/>
        </p:blipFill>
        <p:spPr>
          <a:xfrm>
            <a:off x="1532520" y="4473000"/>
            <a:ext cx="21318120" cy="6610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Examples for Markdown Syntax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97" name="Inhaltsplatzhalter 10" descr=""/>
          <p:cNvPicPr/>
          <p:nvPr/>
        </p:nvPicPr>
        <p:blipFill>
          <a:blip r:embed="rId1"/>
          <a:stretch/>
        </p:blipFill>
        <p:spPr>
          <a:xfrm>
            <a:off x="1676520" y="4298760"/>
            <a:ext cx="17464680" cy="7587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Development Environment:</a:t>
            </a:r>
            <a:br>
              <a:rPr sz="8000"/>
            </a:b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Visual Studio Code (VS Code)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1676520" y="4637160"/>
            <a:ext cx="21030120" cy="771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Open-source development environment that supports the creation of programming code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Standard development environment for numerous programming languages in software development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Many extensions and additional features available via plugins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0" name="Rectangle 1"/>
          <p:cNvSpPr/>
          <p:nvPr/>
        </p:nvSpPr>
        <p:spPr>
          <a:xfrm>
            <a:off x="0" y="0"/>
            <a:ext cx="2438280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wrap="none" lIns="90000" rIns="90000" tIns="-45000" bIns="-45000" anchor="ctr">
            <a:spAutoFit/>
          </a:bodyPr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Open-source programming environment that supports code development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Standard development environment for numerous programming languages in software development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Many extensions and additional features available via plugins</a:t>
            </a:r>
            <a:endParaRPr b="0" lang="de-DE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Tools to create and execute code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1676520" y="4147560"/>
            <a:ext cx="21508920" cy="8205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1828800">
              <a:lnSpc>
                <a:spcPct val="100000"/>
              </a:lnSpc>
              <a:spcBef>
                <a:spcPts val="4799"/>
              </a:spcBef>
              <a:buNone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Software: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Programming Language</a:t>
            </a:r>
            <a:br>
              <a:rPr sz="5600"/>
            </a:b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Python und Python Packages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Execution Environment</a:t>
            </a:r>
            <a:br>
              <a:rPr sz="5600"/>
            </a:b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Python Environments or Jupyter Notebooks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Development Environment</a:t>
            </a:r>
            <a:br>
              <a:rPr sz="5600"/>
            </a:b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VS Code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Tools to create and execute code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1676520" y="4539240"/>
            <a:ext cx="21508920" cy="781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1828800">
              <a:lnSpc>
                <a:spcPct val="100000"/>
              </a:lnSpc>
              <a:spcBef>
                <a:spcPts val="4799"/>
              </a:spcBef>
              <a:buNone/>
              <a:tabLst>
                <a:tab algn="l" pos="0"/>
              </a:tabLst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Hardware: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Previously, typically only the local computer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Due to increasing computational requirements, code is now often executed in the cloud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4799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Development environments are also increasingly used in the cloud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Our Approach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1676520" y="3651120"/>
            <a:ext cx="21030120" cy="870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Local installation of the VS Code development environment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Execution of the code in an environment in the cloud using GitHub Codespaces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90000"/>
              </a:lnSpc>
              <a:spcBef>
                <a:spcPts val="20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Linking the local development environment with the cloud-based execution environment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Why GitHub Codespaces?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1676520" y="3651120"/>
            <a:ext cx="21241440" cy="933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892080" indent="-892080" defTabSz="1828800">
              <a:lnSpc>
                <a:spcPct val="120000"/>
              </a:lnSpc>
              <a:spcBef>
                <a:spcPts val="3600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1" lang="en-US" sz="87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No local Python installation required</a:t>
            </a:r>
            <a:br>
              <a:rPr sz="6300"/>
            </a:br>
            <a:r>
              <a:rPr b="1" lang="en-US" sz="63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1" lang="en-US" sz="63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</a:t>
            </a:r>
            <a:r>
              <a:rPr b="1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Avoids potential compatibility and configuration issues across different operating systems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3600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77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Consistent Execution Environments</a:t>
            </a:r>
            <a:br>
              <a:rPr sz="6300"/>
            </a:br>
            <a:r>
              <a:rPr b="0" lang="en-US" sz="63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0" lang="en-US" sz="63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</a:t>
            </a: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Everyone uses the same Python versions and code examples work the same for all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3600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1" lang="en-US" sz="77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Integration with GitHub and GitHub Copilot</a:t>
            </a:r>
            <a:br>
              <a:rPr sz="5600"/>
            </a:br>
            <a:r>
              <a:rPr b="1" lang="en-US" sz="56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1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No additional setup required 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3600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1" lang="en-US" sz="77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Live Sharing</a:t>
            </a:r>
            <a:br>
              <a:rPr sz="5600"/>
            </a:br>
            <a:r>
              <a:rPr b="1" lang="en-US" sz="5600" strike="noStrike" u="none">
                <a:solidFill>
                  <a:schemeClr val="lt1"/>
                </a:solidFill>
                <a:effectLst/>
                <a:uFillTx/>
                <a:latin typeface="Wingdings"/>
              </a:rPr>
              <a:t></a:t>
            </a:r>
            <a:r>
              <a:rPr b="1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Share development environments for real-time collaboration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20000"/>
              </a:lnSpc>
              <a:spcBef>
                <a:spcPts val="3600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1" lang="en-US" sz="77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Automatc Backups</a:t>
            </a:r>
            <a:endParaRPr b="0" lang="de-DE" sz="77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Example Usage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1676520" y="4310640"/>
            <a:ext cx="21030120" cy="804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914400" indent="-914400" defTabSz="1828800">
              <a:lnSpc>
                <a:spcPct val="100000"/>
              </a:lnSpc>
              <a:spcBef>
                <a:spcPts val="47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Create a GitHub repository (a cloud-based project workspace)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-914400" defTabSz="1828800">
              <a:lnSpc>
                <a:spcPct val="100000"/>
              </a:lnSpc>
              <a:spcBef>
                <a:spcPts val="47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Add a GitHub Codespace to this repository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914400" indent="-914400" defTabSz="1828800">
              <a:lnSpc>
                <a:spcPct val="100000"/>
              </a:lnSpc>
              <a:spcBef>
                <a:spcPts val="4799"/>
              </a:spcBef>
              <a:buClr>
                <a:srgbClr val="ffffff"/>
              </a:buClr>
              <a:buFont typeface="Calibri Light"/>
              <a:buAutoNum type="arabicPeriod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Open the Codespace with your local VS Code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rafik 6" descr=""/>
          <p:cNvPicPr/>
          <p:nvPr/>
        </p:nvPicPr>
        <p:blipFill>
          <a:blip r:embed="rId1"/>
          <a:stretch/>
        </p:blipFill>
        <p:spPr>
          <a:xfrm>
            <a:off x="1572840" y="619920"/>
            <a:ext cx="21237120" cy="11939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rafik 4" descr="Ein Bild, das Stuhl, Mobiliar, Decke, Wand enthält.&#10;&#10;Automatisch generierte Beschreibung"/>
          <p:cNvSpPr/>
          <p:nvPr/>
        </p:nvSpPr>
        <p:spPr>
          <a:xfrm>
            <a:off x="0" y="0"/>
            <a:ext cx="15068160" cy="8393760"/>
          </a:xfrm>
          <a:custGeom>
            <a:avLst/>
            <a:gdLst>
              <a:gd name="textAreaLeft" fmla="*/ 0 w 15068160"/>
              <a:gd name="textAreaRight" fmla="*/ 15069240 w 15068160"/>
              <a:gd name="textAreaTop" fmla="*/ 0 h 8393760"/>
              <a:gd name="textAreaBottom" fmla="*/ 8394840 h 8393760"/>
            </a:gdLst>
            <a:ahLst/>
            <a:cxnLst/>
            <a:rect l="textAreaLeft" t="textAreaTop" r="textAreaRight" b="textAreaBottom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Grafik 5" descr="Ein Bild, das Mobiliar, Im Haus, Wand, Tisch enthält.&#10;&#10;Automatisch generierte Beschreibung"/>
          <p:cNvSpPr/>
          <p:nvPr/>
        </p:nvSpPr>
        <p:spPr>
          <a:xfrm>
            <a:off x="15307200" y="0"/>
            <a:ext cx="9075960" cy="7753320"/>
          </a:xfrm>
          <a:custGeom>
            <a:avLst/>
            <a:gdLst>
              <a:gd name="textAreaLeft" fmla="*/ 0 w 9075960"/>
              <a:gd name="textAreaRight" fmla="*/ 9077040 w 9075960"/>
              <a:gd name="textAreaTop" fmla="*/ 0 h 7753320"/>
              <a:gd name="textAreaBottom" fmla="*/ 7754400 h 7753320"/>
            </a:gdLst>
            <a:ahLst/>
            <a:cxnLst/>
            <a:rect l="textAreaLeft" t="textAreaTop" r="textAreaRight" b="textAreaBottom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Grafik 7" descr="Ein Bild, das Im Haus, Inneneinrichtung, Wand, Boden enthält.&#10;&#10;Automatisch generierte Beschreibung"/>
          <p:cNvSpPr/>
          <p:nvPr/>
        </p:nvSpPr>
        <p:spPr>
          <a:xfrm>
            <a:off x="0" y="8632440"/>
            <a:ext cx="13672800" cy="5082480"/>
          </a:xfrm>
          <a:custGeom>
            <a:avLst/>
            <a:gdLst>
              <a:gd name="textAreaLeft" fmla="*/ 0 w 13672800"/>
              <a:gd name="textAreaRight" fmla="*/ 13673880 w 13672800"/>
              <a:gd name="textAreaTop" fmla="*/ 0 h 5082480"/>
              <a:gd name="textAreaBottom" fmla="*/ 5083560 h 5082480"/>
            </a:gdLst>
            <a:ahLst/>
            <a:cxnLst/>
            <a:rect l="textAreaLeft" t="textAreaTop" r="textAreaRight" b="textAreaBottom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5" name="Gruppieren 13"/>
          <p:cNvGrpSpPr/>
          <p:nvPr/>
        </p:nvGrpSpPr>
        <p:grpSpPr>
          <a:xfrm>
            <a:off x="15069240" y="9117360"/>
            <a:ext cx="7466760" cy="3234960"/>
            <a:chOff x="15069240" y="9117360"/>
            <a:chExt cx="7466760" cy="3234960"/>
          </a:xfrm>
        </p:grpSpPr>
        <p:sp>
          <p:nvSpPr>
            <p:cNvPr id="96" name="Rechteck 11"/>
            <p:cNvSpPr/>
            <p:nvPr/>
          </p:nvSpPr>
          <p:spPr>
            <a:xfrm>
              <a:off x="15069240" y="9117360"/>
              <a:ext cx="7466760" cy="3234960"/>
            </a:xfrm>
            <a:prstGeom prst="rect">
              <a:avLst/>
            </a:prstGeom>
            <a:solidFill>
              <a:srgbClr val="ea5f64"/>
            </a:solidFill>
            <a:ln>
              <a:solidFill>
                <a:srgbClr val="ea5f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821520">
                <a:lnSpc>
                  <a:spcPct val="100000"/>
                </a:lnSpc>
                <a:tabLst>
                  <a:tab algn="l" pos="0"/>
                </a:tabLst>
              </a:pPr>
              <a:endParaRPr b="0" lang="en-US" sz="5200" strike="noStrike" u="none">
                <a:solidFill>
                  <a:schemeClr val="lt1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97" name="Grafik 10" descr="Ein Bild, das Schrift, Grafiken, Text, Grafikdesign enthält.&#10;&#10;Automatisch generierte Beschreibung"/>
            <p:cNvPicPr/>
            <p:nvPr/>
          </p:nvPicPr>
          <p:blipFill>
            <a:blip r:embed="rId4"/>
            <a:stretch/>
          </p:blipFill>
          <p:spPr>
            <a:xfrm>
              <a:off x="15712920" y="9573480"/>
              <a:ext cx="6231960" cy="230112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rafik 2" descr=""/>
          <p:cNvPicPr/>
          <p:nvPr/>
        </p:nvPicPr>
        <p:blipFill>
          <a:blip r:embed="rId1"/>
          <a:stretch/>
        </p:blipFill>
        <p:spPr>
          <a:xfrm>
            <a:off x="1388160" y="783720"/>
            <a:ext cx="21877200" cy="1229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3" name="Pfeil: nach unten 4"/>
          <p:cNvSpPr/>
          <p:nvPr/>
        </p:nvSpPr>
        <p:spPr>
          <a:xfrm rot="2775000">
            <a:off x="11183400" y="400140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4" name="Pfeil: nach unten 5"/>
          <p:cNvSpPr/>
          <p:nvPr/>
        </p:nvSpPr>
        <p:spPr>
          <a:xfrm rot="18167400">
            <a:off x="5469480" y="723564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5" name="Pfeil: nach unten 6"/>
          <p:cNvSpPr/>
          <p:nvPr/>
        </p:nvSpPr>
        <p:spPr>
          <a:xfrm rot="18167400">
            <a:off x="5465160" y="911376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6" name="Pfeil: nach unten 7"/>
          <p:cNvSpPr/>
          <p:nvPr/>
        </p:nvSpPr>
        <p:spPr>
          <a:xfrm rot="2775000">
            <a:off x="9501480" y="1024344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rafik 2" descr=""/>
          <p:cNvPicPr/>
          <p:nvPr/>
        </p:nvPicPr>
        <p:blipFill>
          <a:blip r:embed="rId1"/>
          <a:stretch/>
        </p:blipFill>
        <p:spPr>
          <a:xfrm>
            <a:off x="1579680" y="1151640"/>
            <a:ext cx="21223080" cy="1193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8" name="Pfeil: nach unten 3"/>
          <p:cNvSpPr/>
          <p:nvPr/>
        </p:nvSpPr>
        <p:spPr>
          <a:xfrm rot="2775000">
            <a:off x="16195680" y="278208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9" name="Pfeil: nach unten 4"/>
          <p:cNvSpPr/>
          <p:nvPr/>
        </p:nvSpPr>
        <p:spPr>
          <a:xfrm rot="2775000">
            <a:off x="14506200" y="735048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0" name="Pfeil: nach unten 5"/>
          <p:cNvSpPr/>
          <p:nvPr/>
        </p:nvSpPr>
        <p:spPr>
          <a:xfrm rot="8115000">
            <a:off x="15675840" y="491832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rafik 2" descr=""/>
          <p:cNvPicPr/>
          <p:nvPr/>
        </p:nvPicPr>
        <p:blipFill>
          <a:blip r:embed="rId1"/>
          <a:stretch/>
        </p:blipFill>
        <p:spPr>
          <a:xfrm>
            <a:off x="1579680" y="1151640"/>
            <a:ext cx="21223080" cy="11931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2" name="Pfeil: nach unten 3"/>
          <p:cNvSpPr/>
          <p:nvPr/>
        </p:nvSpPr>
        <p:spPr>
          <a:xfrm rot="2775000">
            <a:off x="16195680" y="278208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3" name="Pfeil: nach unten 4"/>
          <p:cNvSpPr/>
          <p:nvPr/>
        </p:nvSpPr>
        <p:spPr>
          <a:xfrm rot="2775000">
            <a:off x="14506200" y="735048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4" name="Pfeil: nach unten 5"/>
          <p:cNvSpPr/>
          <p:nvPr/>
        </p:nvSpPr>
        <p:spPr>
          <a:xfrm rot="8115000">
            <a:off x="15675840" y="491832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rafik 6" descr=""/>
          <p:cNvPicPr/>
          <p:nvPr/>
        </p:nvPicPr>
        <p:blipFill>
          <a:blip r:embed="rId1"/>
          <a:stretch/>
        </p:blipFill>
        <p:spPr>
          <a:xfrm>
            <a:off x="1572840" y="619920"/>
            <a:ext cx="21237120" cy="1193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6" name="Pfeil: nach unten 1"/>
          <p:cNvSpPr/>
          <p:nvPr/>
        </p:nvSpPr>
        <p:spPr>
          <a:xfrm rot="9259800">
            <a:off x="2040840" y="159624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rafik 6" descr=""/>
          <p:cNvPicPr/>
          <p:nvPr/>
        </p:nvPicPr>
        <p:blipFill>
          <a:blip r:embed="rId1"/>
          <a:stretch/>
        </p:blipFill>
        <p:spPr>
          <a:xfrm>
            <a:off x="1572840" y="887760"/>
            <a:ext cx="21237120" cy="11939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Pfeil: nach unten 1"/>
          <p:cNvSpPr/>
          <p:nvPr/>
        </p:nvSpPr>
        <p:spPr>
          <a:xfrm rot="3130200">
            <a:off x="3673440" y="3325680"/>
            <a:ext cx="936360" cy="144036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d7d31"/>
          </a:solidFill>
          <a:ln>
            <a:solidFill>
              <a:srgbClr val="673615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821520">
              <a:lnSpc>
                <a:spcPct val="100000"/>
              </a:lnSpc>
              <a:tabLst>
                <a:tab algn="l" pos="0"/>
              </a:tabLst>
            </a:pPr>
            <a:endParaRPr b="0" lang="en-US" sz="52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rafik 2" descr=""/>
          <p:cNvPicPr/>
          <p:nvPr/>
        </p:nvPicPr>
        <p:blipFill>
          <a:blip r:embed="rId1"/>
          <a:stretch/>
        </p:blipFill>
        <p:spPr>
          <a:xfrm>
            <a:off x="1329480" y="750960"/>
            <a:ext cx="21723840" cy="12213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Breakout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1676520" y="3587760"/>
            <a:ext cx="18911160" cy="870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indent="0" defTabSz="182880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Implement different code versions to calculate the mean of the following seven numbers using Python:</a:t>
            </a:r>
            <a:br>
              <a:rPr sz="5600"/>
            </a:br>
            <a:br>
              <a:rPr sz="5600"/>
            </a:b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	</a:t>
            </a: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1</a:t>
            </a:r>
            <a:br>
              <a:rPr sz="5600"/>
            </a:b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	</a:t>
            </a: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2</a:t>
            </a:r>
            <a:br>
              <a:rPr sz="5600"/>
            </a:b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	</a:t>
            </a: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3</a:t>
            </a:r>
            <a:br>
              <a:rPr sz="5600"/>
            </a:b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	</a:t>
            </a: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4</a:t>
            </a:r>
            <a:br>
              <a:rPr sz="5600"/>
            </a:b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	</a:t>
            </a: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5</a:t>
            </a:r>
            <a:br>
              <a:rPr sz="5600"/>
            </a:b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	</a:t>
            </a: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6</a:t>
            </a:r>
            <a:br>
              <a:rPr sz="5600"/>
            </a:b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	</a:t>
            </a: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9,87654321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9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  <a:ea typeface="Noto Sans CJK SC"/>
              </a:rPr>
              <a:t>Compare them and discuss advantages or disadvantages of the versions.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Support Tools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3190320" y="3589920"/>
            <a:ext cx="20034360" cy="884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892080" indent="-892080" defTabSz="1828800">
              <a:lnSpc>
                <a:spcPct val="110000"/>
              </a:lnSpc>
              <a:spcBef>
                <a:spcPts val="29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Code Completion</a:t>
            </a:r>
            <a:br>
              <a:rPr sz="5600"/>
            </a:b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(GitHub Copilot, Supermaven / Cursor Tab, …)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10000"/>
              </a:lnSpc>
              <a:spcBef>
                <a:spcPts val="29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Specific Code Assistants</a:t>
            </a:r>
            <a:br>
              <a:rPr sz="5600"/>
            </a:b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(GitHub Copilot, Cursor Composer, Qodo Gen, …)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10000"/>
              </a:lnSpc>
              <a:spcBef>
                <a:spcPts val="29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Chatbots</a:t>
            </a:r>
            <a:br>
              <a:rPr sz="5600"/>
            </a:b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(Claude, Gemini, ChatGPT, …)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10000"/>
              </a:lnSpc>
              <a:spcBef>
                <a:spcPts val="29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Google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10000"/>
              </a:lnSpc>
              <a:spcBef>
                <a:spcPts val="29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Stackoverflow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10000"/>
              </a:lnSpc>
              <a:spcBef>
                <a:spcPts val="2999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de-DE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Dokumentation der Funktionen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7" dur="indefinite" restart="never" nodeType="tmRoot">
          <p:childTnLst>
            <p:seq>
              <p:cTn id="98" dur="indefinite" nodeType="mainSeq">
                <p:childTnLst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Learning resources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1676520" y="3651120"/>
            <a:ext cx="20187000" cy="933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marL="892080" indent="-892080" defTabSz="1828800">
              <a:lnSpc>
                <a:spcPct val="11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Watch </a:t>
            </a:r>
            <a:r>
              <a:rPr b="0" lang="en-US" sz="5600" strike="noStrike" u="sng">
                <a:solidFill>
                  <a:schemeClr val="lt1"/>
                </a:solidFill>
                <a:effectLst/>
                <a:uFillTx/>
                <a:latin typeface="Overpass Heavy"/>
                <a:hlinkClick r:id="rId1"/>
              </a:rPr>
              <a:t>this video</a:t>
            </a: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on working with strings (16 minutes)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1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Watch </a:t>
            </a:r>
            <a:r>
              <a:rPr b="0" lang="en-US" sz="5600" strike="noStrike" u="sng">
                <a:solidFill>
                  <a:schemeClr val="lt1"/>
                </a:solidFill>
                <a:effectLst/>
                <a:uFillTx/>
                <a:latin typeface="Overpass Heavy"/>
                <a:hlinkClick r:id="rId2"/>
              </a:rPr>
              <a:t>this snippet</a:t>
            </a: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on working with numbers (“Numbers” and “Working With Numbers”; 5 minutes)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1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Watch the first four chapters of </a:t>
            </a:r>
            <a:r>
              <a:rPr b="0" lang="en-US" sz="5600" strike="noStrike" u="sng">
                <a:solidFill>
                  <a:schemeClr val="lt1"/>
                </a:solidFill>
                <a:effectLst/>
                <a:uFillTx/>
                <a:latin typeface="Overpass Heavy"/>
                <a:hlinkClick r:id="rId3"/>
              </a:rPr>
              <a:t>this video</a:t>
            </a: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on functions</a:t>
            </a:r>
            <a:br>
              <a:rPr sz="5600"/>
            </a:b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(12 minutes)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1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Watch </a:t>
            </a:r>
            <a:r>
              <a:rPr b="0" lang="en-US" sz="5600" strike="noStrike" u="sng">
                <a:solidFill>
                  <a:schemeClr val="lt1"/>
                </a:solidFill>
                <a:effectLst/>
                <a:uFillTx/>
                <a:latin typeface="Overpass Heavy"/>
                <a:hlinkClick r:id="rId4"/>
              </a:rPr>
              <a:t>this video</a:t>
            </a: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on working with lists in Python</a:t>
            </a:r>
            <a:br>
              <a:rPr sz="5600"/>
            </a:b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(18 minutes)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1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Watch </a:t>
            </a:r>
            <a:r>
              <a:rPr b="0" lang="en-US" sz="5600" strike="noStrike" u="sng">
                <a:solidFill>
                  <a:schemeClr val="lt1"/>
                </a:solidFill>
                <a:effectLst/>
                <a:uFillTx/>
                <a:latin typeface="Overpass Heavy"/>
                <a:hlinkClick r:id="rId5"/>
              </a:rPr>
              <a:t>this video</a:t>
            </a:r>
            <a:r>
              <a:rPr b="0" lang="en-US" sz="56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 on setting up VS Code, specifically for Python and Data Science</a:t>
            </a: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110000"/>
              </a:lnSpc>
              <a:spcBef>
                <a:spcPts val="4201"/>
              </a:spcBef>
              <a:buNone/>
              <a:tabLst>
                <a:tab algn="l" pos="0"/>
              </a:tabLst>
            </a:pPr>
            <a:endParaRPr b="0" lang="de-DE" sz="5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de-DE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Tasks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1676520" y="3779640"/>
            <a:ext cx="19089720" cy="8303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892080" indent="-892080" defTabSz="1828800">
              <a:lnSpc>
                <a:spcPct val="100000"/>
              </a:lnSpc>
              <a:spcBef>
                <a:spcPts val="6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Import the dataset "umsatzdaten_gekuerzt.csv", which you can download via the following link:</a:t>
            </a:r>
            <a:br>
              <a:rPr sz="4400"/>
            </a:br>
            <a:r>
              <a:rPr b="0" lang="en-US" sz="2400" strike="noStrike" u="sng">
                <a:solidFill>
                  <a:schemeClr val="lt1"/>
                </a:solidFill>
                <a:effectLst/>
                <a:uFillTx/>
                <a:latin typeface="Overpass Heavy"/>
                <a:hlinkClick r:id="rId1"/>
              </a:rPr>
              <a:t>https://raw.githubusercontent.com/opencampus-sh/einfuehrung-in-data-science-und-ml/main/wetter.csv</a:t>
            </a:r>
            <a:endParaRPr b="0" lang="de-DE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6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Calculate the overall average temperature.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6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Calculate the average temperature for the month of July.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6001"/>
              </a:spcBef>
              <a:buClr>
                <a:srgbClr val="ffffff"/>
              </a:buClr>
              <a:buFont typeface="Wingdings" charset="2"/>
              <a:buChar char=""/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Compare whether the months of July and May differ significantly in their average temperature.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7" descr="Ein Bild, das Mobiliar, Stuhl, Kleidung, Person enthält.&#10;&#10;Automatisch generierte Beschreibung"/>
          <p:cNvPicPr/>
          <p:nvPr/>
        </p:nvPicPr>
        <p:blipFill>
          <a:blip r:embed="rId1"/>
          <a:srcRect l="26437" t="0" r="14284" b="0"/>
          <a:stretch/>
        </p:blipFill>
        <p:spPr>
          <a:xfrm>
            <a:off x="382320" y="343440"/>
            <a:ext cx="11625480" cy="1225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9" name="Grafik 5" descr=""/>
          <p:cNvPicPr/>
          <p:nvPr/>
        </p:nvPicPr>
        <p:blipFill>
          <a:blip r:embed="rId2"/>
          <a:srcRect l="0" t="885" r="0" b="885"/>
          <a:stretch/>
        </p:blipFill>
        <p:spPr>
          <a:xfrm>
            <a:off x="12393720" y="343440"/>
            <a:ext cx="11606760" cy="634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Grafik 9" descr="Ein Bild, das Mobiliar, Flasche, Tisch, Im Haus enthält.&#10;&#10;Automatisch generierte Beschreibung"/>
          <p:cNvPicPr/>
          <p:nvPr/>
        </p:nvPicPr>
        <p:blipFill>
          <a:blip r:embed="rId3"/>
          <a:srcRect l="0" t="37601" r="0" b="14233"/>
          <a:stretch/>
        </p:blipFill>
        <p:spPr>
          <a:xfrm>
            <a:off x="12393720" y="7029720"/>
            <a:ext cx="11571840" cy="5571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676520" y="730080"/>
            <a:ext cx="21030120" cy="264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18288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8000" strike="noStrike" u="none" cap="all">
                <a:solidFill>
                  <a:schemeClr val="lt1"/>
                </a:solidFill>
                <a:effectLst/>
                <a:uFillTx/>
                <a:latin typeface="Overpass Heavy"/>
              </a:rPr>
              <a:t>Registration for GitHub Copilot</a:t>
            </a:r>
            <a:endParaRPr b="0" lang="de-DE" sz="8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1676520" y="3651120"/>
            <a:ext cx="21030120" cy="8701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1828800">
              <a:lnSpc>
                <a:spcPct val="100000"/>
              </a:lnSpc>
              <a:spcBef>
                <a:spcPts val="4201"/>
              </a:spcBef>
              <a:buNone/>
              <a:tabLst>
                <a:tab algn="l" pos="0"/>
              </a:tabLst>
            </a:pP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892080" indent="-892080" defTabSz="1828800">
              <a:lnSpc>
                <a:spcPct val="100000"/>
              </a:lnSpc>
              <a:spcBef>
                <a:spcPts val="4201"/>
              </a:spcBef>
              <a:buClr>
                <a:srgbClr val="ffffff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Register for GitHub Copilot as described </a:t>
            </a:r>
            <a:r>
              <a:rPr b="0" lang="en-US" sz="4400" strike="noStrike" u="sng">
                <a:solidFill>
                  <a:schemeClr val="lt1"/>
                </a:solidFill>
                <a:effectLst/>
                <a:uFillTx/>
                <a:latin typeface="Overpass Heavy"/>
                <a:hlinkClick r:id="rId1"/>
              </a:rPr>
              <a:t>here</a:t>
            </a: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.</a:t>
            </a:r>
            <a:br>
              <a:rPr sz="4400"/>
            </a:b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As a student or teacher, you get free access to GitHub Copilot Pro following the instructions given </a:t>
            </a:r>
            <a:r>
              <a:rPr b="0" lang="en-US" sz="4400" strike="noStrike" u="sng">
                <a:solidFill>
                  <a:schemeClr val="lt1"/>
                </a:solidFill>
                <a:effectLst/>
                <a:uFillTx/>
                <a:latin typeface="Overpass Heavy"/>
                <a:hlinkClick r:id="rId2"/>
              </a:rPr>
              <a:t>here</a:t>
            </a: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.</a:t>
            </a:r>
            <a:br>
              <a:rPr sz="4400"/>
            </a:br>
            <a:br>
              <a:rPr sz="4400"/>
            </a:b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Alternatively, you can also download and install </a:t>
            </a: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  <a:hlinkClick r:id="rId3"/>
              </a:rPr>
              <a:t>Cursor</a:t>
            </a: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, which includes a limited free tier and 10-day pro trial.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100000"/>
              </a:lnSpc>
              <a:spcBef>
                <a:spcPts val="4201"/>
              </a:spcBef>
              <a:buNone/>
              <a:tabLst>
                <a:tab algn="l" pos="0"/>
              </a:tabLst>
            </a:pP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indent="0" defTabSz="1828800">
              <a:lnSpc>
                <a:spcPct val="100000"/>
              </a:lnSpc>
              <a:spcBef>
                <a:spcPts val="4201"/>
              </a:spcBef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chemeClr val="lt1"/>
                </a:solidFill>
                <a:effectLst/>
                <a:uFillTx/>
                <a:latin typeface="Overpass Heavy"/>
              </a:rPr>
              <a:t>Next week, we will go into more detail on possible ways of using AI assistance.</a:t>
            </a:r>
            <a:endParaRPr b="0" lang="de-DE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rafik 10" descr="Ein Bild, das Person, Schuhwerk, Jeans, Kleidung enthält.&#10;&#10;Automatisch generierte Beschreibung"/>
          <p:cNvPicPr/>
          <p:nvPr/>
        </p:nvPicPr>
        <p:blipFill>
          <a:blip r:embed="rId1"/>
          <a:srcRect l="0" t="17921" r="0" b="11963"/>
          <a:stretch/>
        </p:blipFill>
        <p:spPr>
          <a:xfrm>
            <a:off x="10324080" y="6545160"/>
            <a:ext cx="12209760" cy="7169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Grafik 8"/>
          <p:cNvSpPr/>
          <p:nvPr/>
        </p:nvSpPr>
        <p:spPr>
          <a:xfrm>
            <a:off x="0" y="0"/>
            <a:ext cx="14558760" cy="7789680"/>
          </a:xfrm>
          <a:custGeom>
            <a:avLst/>
            <a:gdLst>
              <a:gd name="textAreaLeft" fmla="*/ 0 w 14558760"/>
              <a:gd name="textAreaRight" fmla="*/ 14559840 w 14558760"/>
              <a:gd name="textAreaTop" fmla="*/ 0 h 7789680"/>
              <a:gd name="textAreaBottom" fmla="*/ 7790760 h 7789680"/>
            </a:gdLst>
            <a:ahLst/>
            <a:cxnLst/>
            <a:rect l="textAreaLeft" t="textAreaTop" r="textAreaRight" b="textAreaBottom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3" name="Grafik 12" descr="Ein Bild, das Kreis, Entwurf, Design enthält.&#10;&#10;Automatisch generierte Beschreibung"/>
          <p:cNvPicPr/>
          <p:nvPr/>
        </p:nvPicPr>
        <p:blipFill>
          <a:blip r:embed="rId3"/>
          <a:srcRect l="-3724" t="6277" r="-4346" b="4424"/>
          <a:stretch/>
        </p:blipFill>
        <p:spPr>
          <a:xfrm>
            <a:off x="14916600" y="133200"/>
            <a:ext cx="7617240" cy="6278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4" name="Grafik 2" descr="Ein Bild, das Gebäude, draußen, Text, Stadt enthält.&#10;&#10;Automatisch generierte Beschreibung"/>
          <p:cNvPicPr/>
          <p:nvPr/>
        </p:nvPicPr>
        <p:blipFill>
          <a:blip r:embed="rId4"/>
          <a:srcRect l="0" t="16357" r="0" b="0"/>
          <a:stretch/>
        </p:blipFill>
        <p:spPr>
          <a:xfrm>
            <a:off x="0" y="8131680"/>
            <a:ext cx="10001160" cy="5583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rafik 10" descr="Ein Bild, das Person, Kleidung, Menschliches Gesicht, Wand enthält.&#10;&#10;Automatisch generierte Beschreibung"/>
          <p:cNvSpPr/>
          <p:nvPr/>
        </p:nvSpPr>
        <p:spPr>
          <a:xfrm>
            <a:off x="15934680" y="0"/>
            <a:ext cx="8448120" cy="6692400"/>
          </a:xfrm>
          <a:custGeom>
            <a:avLst/>
            <a:gdLst>
              <a:gd name="textAreaLeft" fmla="*/ 0 w 8448120"/>
              <a:gd name="textAreaRight" fmla="*/ 8449200 w 8448120"/>
              <a:gd name="textAreaTop" fmla="*/ 0 h 6692400"/>
              <a:gd name="textAreaBottom" fmla="*/ 6693480 h 6692400"/>
            </a:gdLst>
            <a:ahLst/>
            <a:cxnLst/>
            <a:rect l="textAreaLeft" t="textAreaTop" r="textAreaRight" b="textAreaBottom"/>
            <a:pathLst>
              <a:path w="422465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224651" y="0"/>
                </a:lnTo>
                <a:lnTo>
                  <a:pt x="4224651" y="3346705"/>
                </a:lnTo>
                <a:lnTo>
                  <a:pt x="0" y="3346705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Grafik 6" descr="Ein Bild, das Uhr, Person, Gerät, Handy enthält.&#10;&#10;Automatisch generierte Beschreibung"/>
          <p:cNvSpPr/>
          <p:nvPr/>
        </p:nvSpPr>
        <p:spPr>
          <a:xfrm>
            <a:off x="8987040" y="360"/>
            <a:ext cx="15396120" cy="6692400"/>
          </a:xfrm>
          <a:custGeom>
            <a:avLst/>
            <a:gdLst>
              <a:gd name="textAreaLeft" fmla="*/ 0 w 15396120"/>
              <a:gd name="textAreaRight" fmla="*/ 15397200 w 15396120"/>
              <a:gd name="textAreaTop" fmla="*/ 0 h 6692400"/>
              <a:gd name="textAreaBottom" fmla="*/ 6693480 h 6692400"/>
            </a:gdLst>
            <a:ahLst/>
            <a:cxnLst/>
            <a:rect l="textAreaLeft" t="textAreaTop" r="textAreaRight" b="textAreaBottom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4832507" y="0"/>
                </a:lnTo>
                <a:lnTo>
                  <a:pt x="3282657" y="3346461"/>
                </a:lnTo>
                <a:lnTo>
                  <a:pt x="7698564" y="3346461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Grafik 4" descr="Ein Bild, das Wand, Im Haus, Mobiliar, Tisch enthält.&#10;&#10;Automatisch generierte Beschreibung"/>
          <p:cNvSpPr/>
          <p:nvPr/>
        </p:nvSpPr>
        <p:spPr>
          <a:xfrm>
            <a:off x="0" y="0"/>
            <a:ext cx="11718360" cy="6692400"/>
          </a:xfrm>
          <a:custGeom>
            <a:avLst/>
            <a:gdLst>
              <a:gd name="textAreaLeft" fmla="*/ 0 w 11718360"/>
              <a:gd name="textAreaRight" fmla="*/ 11719440 w 11718360"/>
              <a:gd name="textAreaTop" fmla="*/ 0 h 6692400"/>
              <a:gd name="textAreaBottom" fmla="*/ 6693480 h 6692400"/>
            </a:gdLst>
            <a:ahLst/>
            <a:cxnLst/>
            <a:rect l="textAreaLeft" t="textAreaTop" r="textAreaRight" b="textAreaBottom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Grafik 2" descr="Ein Bild, das Schrift, Grafiken, Grafikdesign, Logo enthält.&#10;&#10;Automatisch generierte Beschreibung"/>
          <p:cNvSpPr/>
          <p:nvPr/>
        </p:nvSpPr>
        <p:spPr>
          <a:xfrm>
            <a:off x="12742560" y="7022160"/>
            <a:ext cx="11640240" cy="6692760"/>
          </a:xfrm>
          <a:custGeom>
            <a:avLst/>
            <a:gdLst>
              <a:gd name="textAreaLeft" fmla="*/ 0 w 11640240"/>
              <a:gd name="textAreaRight" fmla="*/ 11641320 w 11640240"/>
              <a:gd name="textAreaTop" fmla="*/ 0 h 6692760"/>
              <a:gd name="textAreaBottom" fmla="*/ 6693840 h 6692760"/>
            </a:gdLst>
            <a:ahLst/>
            <a:cxnLst/>
            <a:rect l="textAreaLeft" t="textAreaTop" r="textAreaRight" b="textAreaBottom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Grafik 8" descr="Ein Bild, das Im Haus, Wand, Tisch, Waschbecken enthält.&#10;&#10;Automatisch generierte Beschreibung"/>
          <p:cNvSpPr/>
          <p:nvPr/>
        </p:nvSpPr>
        <p:spPr>
          <a:xfrm>
            <a:off x="0" y="7022520"/>
            <a:ext cx="15396120" cy="6692400"/>
          </a:xfrm>
          <a:custGeom>
            <a:avLst/>
            <a:gdLst>
              <a:gd name="textAreaLeft" fmla="*/ 0 w 15396120"/>
              <a:gd name="textAreaRight" fmla="*/ 15397200 w 15396120"/>
              <a:gd name="textAreaTop" fmla="*/ 0 h 6692400"/>
              <a:gd name="textAreaBottom" fmla="*/ 6693480 h 6692400"/>
            </a:gdLst>
            <a:ahLst/>
            <a:cxnLst/>
            <a:rect l="textAreaLeft" t="textAreaTop" r="textAreaRight" b="textAreaBottom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de-DE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uppieren 5"/>
          <p:cNvGrpSpPr/>
          <p:nvPr/>
        </p:nvGrpSpPr>
        <p:grpSpPr>
          <a:xfrm>
            <a:off x="5496120" y="320040"/>
            <a:ext cx="13390560" cy="13075200"/>
            <a:chOff x="5496120" y="320040"/>
            <a:chExt cx="13390560" cy="13075200"/>
          </a:xfrm>
        </p:grpSpPr>
        <p:pic>
          <p:nvPicPr>
            <p:cNvPr id="111" name="Grafik 2" descr="Ein Bild, das Text, Kleidung, Person, Schuhwerk enthält.&#10;&#10;Automatisch generierte Beschreibung"/>
            <p:cNvPicPr/>
            <p:nvPr/>
          </p:nvPicPr>
          <p:blipFill>
            <a:blip r:embed="rId1"/>
            <a:stretch/>
          </p:blipFill>
          <p:spPr>
            <a:xfrm>
              <a:off x="5496120" y="320040"/>
              <a:ext cx="13390560" cy="130752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12" name="Rechteck 4"/>
            <p:cNvSpPr/>
            <p:nvPr/>
          </p:nvSpPr>
          <p:spPr>
            <a:xfrm>
              <a:off x="5687280" y="2163240"/>
              <a:ext cx="4912560" cy="2630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821520">
                <a:lnSpc>
                  <a:spcPct val="100000"/>
                </a:lnSpc>
                <a:tabLst>
                  <a:tab algn="l" pos="0"/>
                </a:tabLst>
              </a:pPr>
              <a:endParaRPr b="0" lang="en-US" sz="5200" strike="noStrike" u="none">
                <a:solidFill>
                  <a:schemeClr val="lt1"/>
                </a:solidFill>
                <a:effectLst/>
                <a:uFillTx/>
                <a:latin typeface="Calibri"/>
              </a:endParaRPr>
            </a:p>
          </p:txBody>
        </p:sp>
        <p:pic>
          <p:nvPicPr>
            <p:cNvPr id="113" name="Grafik 3" descr="Ein Bild, das Text, Schrift, Logo, Grafiken enthält.&#10;&#10;Automatisch generierte Beschreibung"/>
            <p:cNvPicPr/>
            <p:nvPr/>
          </p:nvPicPr>
          <p:blipFill>
            <a:blip r:embed="rId2"/>
            <a:stretch/>
          </p:blipFill>
          <p:spPr>
            <a:xfrm>
              <a:off x="10086840" y="606240"/>
              <a:ext cx="8609040" cy="263052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24EB7848EEFF04AA03F951F07681284" ma:contentTypeVersion="7" ma:contentTypeDescription="Ein neues Dokument erstellen." ma:contentTypeScope="" ma:versionID="fad2dd7631af49269bd1fc052692524c">
  <xsd:schema xmlns:xsd="http://www.w3.org/2001/XMLSchema" xmlns:xs="http://www.w3.org/2001/XMLSchema" xmlns:p="http://schemas.microsoft.com/office/2006/metadata/properties" xmlns:ns2="fbec27ce-6600-45c4-8035-18efa7ec7330" xmlns:ns3="9c69bfb5-b349-4362-8fd6-c8712313ba2c" targetNamespace="http://schemas.microsoft.com/office/2006/metadata/properties" ma:root="true" ma:fieldsID="e37b8929e55bb272c077a6c00fc30ca2" ns2:_="" ns3:_="">
    <xsd:import namespace="fbec27ce-6600-45c4-8035-18efa7ec7330"/>
    <xsd:import namespace="9c69bfb5-b349-4362-8fd6-c8712313ba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ec27ce-6600-45c4-8035-18efa7ec73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9bfb5-b349-4362-8fd6-c8712313ba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647DBC-5F67-49CB-942D-D540120ECF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5CBE42-AAF6-43D8-AE0B-5FB6F4571E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ec27ce-6600-45c4-8035-18efa7ec7330"/>
    <ds:schemaRef ds:uri="9c69bfb5-b349-4362-8fd6-c8712313ba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9166F3-7F86-42E7-B67B-55D0FD6D8419}">
  <ds:schemaRefs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fbec27ce-6600-45c4-8035-18efa7ec7330"/>
    <ds:schemaRef ds:uri="http://purl.org/dc/terms/"/>
    <ds:schemaRef ds:uri="http://schemas.microsoft.com/office/2006/documentManagement/types"/>
    <ds:schemaRef ds:uri="9c69bfb5-b349-4362-8fd6-c8712313ba2c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Application>LibreOffice/25.2.6.2$Linux_X86_64 LibreOffice_project/40d1a0e1d5bdf1afaeae24d9ece32bbb00fa66a4</Application>
  <AppVersion>15.0000</AppVersion>
  <Words>1764</Words>
  <Paragraphs>266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Steffen</dc:creator>
  <dc:description/>
  <dc:language>de-DE</dc:language>
  <cp:lastModifiedBy/>
  <cp:lastPrinted>2019-09-12T18:54:13Z</cp:lastPrinted>
  <dcterms:modified xsi:type="dcterms:W3CDTF">2025-10-23T00:15:19Z</dcterms:modified>
  <cp:revision>560</cp:revision>
  <dc:subject/>
  <dc:title>PowerPoint-Präsentation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0x010100024EB7848EEFF04AA03F951F07681284</vt:lpwstr>
  </property>
  <property fmtid="{D5CDD505-2E9C-101B-9397-08002B2CF9AE}" pid="3" name="HiddenSlides">
    <vt:i4>3</vt:i4>
  </property>
  <property fmtid="{D5CDD505-2E9C-101B-9397-08002B2CF9AE}" pid="4" name="Notes">
    <vt:i4>14</vt:i4>
  </property>
  <property fmtid="{D5CDD505-2E9C-101B-9397-08002B2CF9AE}" pid="5" name="PresentationFormat">
    <vt:lpwstr>Benutzerdefiniert</vt:lpwstr>
  </property>
  <property fmtid="{D5CDD505-2E9C-101B-9397-08002B2CF9AE}" pid="6" name="Slides">
    <vt:i4>62</vt:i4>
  </property>
</Properties>
</file>